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3" r:id="rId5"/>
    <p:sldId id="259" r:id="rId6"/>
    <p:sldId id="260" r:id="rId7"/>
    <p:sldId id="266" r:id="rId8"/>
    <p:sldId id="267" r:id="rId9"/>
    <p:sldId id="261" r:id="rId10"/>
    <p:sldId id="268" r:id="rId11"/>
    <p:sldId id="262" r:id="rId12"/>
    <p:sldId id="270" r:id="rId13"/>
    <p:sldId id="269" r:id="rId14"/>
    <p:sldId id="271" r:id="rId15"/>
    <p:sldId id="272" r:id="rId16"/>
    <p:sldId id="273" r:id="rId17"/>
    <p:sldId id="265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64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4630400" cy="10972800"/>
  <p:notesSz cx="10972800" cy="146304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Inter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AF"/>
    <a:srgbClr val="403D4C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14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934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23750-B955-0C3D-AA0A-F13EEA10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2A90E-0B52-8C87-B95E-926D36818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7091E-F1D6-B4E3-C257-2F9B915F8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935D8-820D-59CA-562E-0090128A9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01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7C0E-B228-7927-BC5B-57F3EA21F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87D55-33E1-039A-0763-6726B3703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15C654-4A57-BC78-79C3-7ECD1157D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261E9-FD7D-1B85-D4BE-DE579E04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6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7B52-AF7F-DD0D-AE65-D403FEAA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618E36-3062-F7F4-7A1F-BEC190BC0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AA1E6-D428-02FA-28BF-27CEEA4CB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9B2BC-B7FC-96FE-BDE4-5690878B1D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2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4D5EE-F3B4-8E26-5A7C-E72E0495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25EC9-EBD8-0191-F8B6-8007A9A0B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B7B75-BE18-BCCD-1C31-E474093B8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587FD-FA8B-6F54-EC84-DDEE56487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3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7AA6-0785-BB3E-BAC2-C22703DCB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17477-3722-5B0A-961C-02B183957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998CAD-11A2-9D48-5772-9A3FA5BCD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B63B-0618-39B6-DB0A-767940D499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37DE9-11B0-6D70-0AC8-8BB85A21C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6C33A0-0C07-7A94-1181-5E5604589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38D6E-C9BB-8142-4846-5D6381408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23CAC-0656-9C97-D3FD-5E717C1BAC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94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5976-BA0F-0C83-C44B-87AA1AE96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E3CB9-E5CF-A94B-EC58-91A751D47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1047F-A70C-EE09-5221-719CB3FA0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328BF-D50C-A46C-F7D7-DFDBAD7F7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17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A132C-E81F-48DE-B8FA-D443582E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AFA33-6289-7848-CC70-F54BF382B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FECEE-4D32-B553-1103-01E67E1E1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37176-0DF3-90E1-0411-752E84076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7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FA035-C8C7-7AF4-1D76-BABDBFC58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AF481-C60D-9A4E-D3DB-A183C8625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3EBE1-DF49-6AB8-83AF-345B10F6A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9E39B-BD23-B1B5-D800-87976B8BD9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4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7775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Banking Management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55570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 Analytics Project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62692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Banking Analytics using PostgreSQL | Comprehensive Data Analysis &amp; Performance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62479-2E0E-C9A4-0515-72247BB4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89E7D451-3CD7-1EFA-55D0-EEF20470C200}"/>
              </a:ext>
            </a:extLst>
          </p:cNvPr>
          <p:cNvSpPr/>
          <p:nvPr/>
        </p:nvSpPr>
        <p:spPr>
          <a:xfrm>
            <a:off x="257184" y="224493"/>
            <a:ext cx="14121424" cy="296928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11DA6347-26E9-5D98-4F16-1BD82E4346D4}"/>
              </a:ext>
            </a:extLst>
          </p:cNvPr>
          <p:cNvSpPr/>
          <p:nvPr/>
        </p:nvSpPr>
        <p:spPr>
          <a:xfrm>
            <a:off x="516834" y="416438"/>
            <a:ext cx="9382539" cy="2316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-- 9. Customers with no active accounts (anti-join)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c.customer_id,c.full_name,a.status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accounts a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a.status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&lt;&gt;'active'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c.customer_id,c.full_name,a.status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E201A6CF-3965-8F66-C516-C3E01EF84D9E}"/>
              </a:ext>
            </a:extLst>
          </p:cNvPr>
          <p:cNvSpPr/>
          <p:nvPr/>
        </p:nvSpPr>
        <p:spPr>
          <a:xfrm>
            <a:off x="516835" y="3594759"/>
            <a:ext cx="9647582" cy="1573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13011D71-0B2E-20F5-0CED-635756465D68}"/>
              </a:ext>
            </a:extLst>
          </p:cNvPr>
          <p:cNvSpPr/>
          <p:nvPr/>
        </p:nvSpPr>
        <p:spPr>
          <a:xfrm>
            <a:off x="516834" y="6214183"/>
            <a:ext cx="9117495" cy="3511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endParaRPr lang="en-US" sz="105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452C4-EACF-132D-CF35-DBF3830F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731" y="766191"/>
            <a:ext cx="5088836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8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0555"/>
            <a:ext cx="59864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Transaction Analytics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801791"/>
            <a:ext cx="5658564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Channel Performance &amp; Cash Flow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547520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Multi-channel banking requires continuous monitoring of transaction patterns across ATM, UPI, online banking, and branch networks.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959096" y="4801791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Techniques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959096" y="547520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DATE_TRUNC: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Monthly aggregations for trend analysis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59096" y="6280309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 WHEN: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Conditional logic for inflow vs outflow classification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59096" y="7085409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Window Functions: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Running balance calculations per account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959096" y="7890510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INTERVAL: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Time-based filtering for period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A6F2-1A80-9E9E-C29D-2BE3C17F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A1E0101-72A5-21CB-F733-4A0366DB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5047F3-AA88-E07B-CF97-C9DB72E2E9C7}"/>
              </a:ext>
            </a:extLst>
          </p:cNvPr>
          <p:cNvSpPr/>
          <p:nvPr/>
        </p:nvSpPr>
        <p:spPr>
          <a:xfrm>
            <a:off x="6278642" y="624245"/>
            <a:ext cx="5824895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Transactions Analysis</a:t>
            </a:r>
            <a:endParaRPr lang="en-US" sz="32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98F279F-558A-837C-1568-13779CCF5BF1}"/>
              </a:ext>
            </a:extLst>
          </p:cNvPr>
          <p:cNvSpPr/>
          <p:nvPr/>
        </p:nvSpPr>
        <p:spPr>
          <a:xfrm>
            <a:off x="6278642" y="13817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205D39EF-5254-2AE9-5777-19903628D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1628061"/>
            <a:ext cx="7559516" cy="2286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DD510DC-C377-2B0B-7CBF-CBB107BA6E49}"/>
              </a:ext>
            </a:extLst>
          </p:cNvPr>
          <p:cNvSpPr/>
          <p:nvPr/>
        </p:nvSpPr>
        <p:spPr>
          <a:xfrm>
            <a:off x="6278642" y="1752957"/>
            <a:ext cx="232374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Transaction Volume &amp; Trend Analysis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CCB7E61-F2CE-0D9A-CC94-5153AE5EBD7C}"/>
              </a:ext>
            </a:extLst>
          </p:cNvPr>
          <p:cNvSpPr/>
          <p:nvPr/>
        </p:nvSpPr>
        <p:spPr>
          <a:xfrm>
            <a:off x="6278642" y="2107883"/>
            <a:ext cx="7559516" cy="483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Analyzed daily and monthly transaction volumes using time-based aggregations (DATE_TRUNC) to identify peak activity periods and overall transaction growth trends.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6008E2F-2D50-4E98-5D48-1A58F5667F22}"/>
              </a:ext>
            </a:extLst>
          </p:cNvPr>
          <p:cNvSpPr/>
          <p:nvPr/>
        </p:nvSpPr>
        <p:spPr>
          <a:xfrm>
            <a:off x="6278642" y="2892028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2373E62-E813-95B5-2C73-5A632C009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3122533"/>
            <a:ext cx="7559516" cy="2286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CB7DD402-9C4B-58DD-7CC7-7A72130AC492}"/>
              </a:ext>
            </a:extLst>
          </p:cNvPr>
          <p:cNvSpPr/>
          <p:nvPr/>
        </p:nvSpPr>
        <p:spPr>
          <a:xfrm>
            <a:off x="6278642" y="3263265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Inflow vs Outflow Monitoring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531A312-B6DE-4DC7-FB1E-F27FC23E5E52}"/>
              </a:ext>
            </a:extLst>
          </p:cNvPr>
          <p:cNvSpPr/>
          <p:nvPr/>
        </p:nvSpPr>
        <p:spPr>
          <a:xfrm>
            <a:off x="6278642" y="3618190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Classified transactions into inflows (deposits, transfers in, interest) and outflows (withdrawals, transfers out, fees) to calculate net cash movement at account and customer levels.</a:t>
            </a: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21EB1E4-44E4-EB8C-AD3D-895E0C2FBCB5}"/>
              </a:ext>
            </a:extLst>
          </p:cNvPr>
          <p:cNvSpPr/>
          <p:nvPr/>
        </p:nvSpPr>
        <p:spPr>
          <a:xfrm>
            <a:off x="6278642" y="4402336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5C8B0CED-E04C-C342-A234-FD999D743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4617006"/>
            <a:ext cx="7559516" cy="2286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8AA3F02C-9DB3-D89A-1DE9-1646D12DF38C}"/>
              </a:ext>
            </a:extLst>
          </p:cNvPr>
          <p:cNvSpPr/>
          <p:nvPr/>
        </p:nvSpPr>
        <p:spPr>
          <a:xfrm>
            <a:off x="6278642" y="4773573"/>
            <a:ext cx="2123837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Channel Usage Analysis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B477F6AB-D548-B7C3-2D7D-3F1CAA44043F}"/>
              </a:ext>
            </a:extLst>
          </p:cNvPr>
          <p:cNvSpPr/>
          <p:nvPr/>
        </p:nvSpPr>
        <p:spPr>
          <a:xfrm>
            <a:off x="6278642" y="5128497"/>
            <a:ext cx="7949220" cy="56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</a:rPr>
              <a:t>Evaluated transaction distribution across channels (ATM, online, mobile, UPI, branch) to understand customer behavior and </a:t>
            </a:r>
          </a:p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</a:rPr>
              <a:t>preferred banking channels.</a:t>
            </a: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4C9E6E93-97A9-74E4-E15F-EF9688FC228B}"/>
              </a:ext>
            </a:extLst>
          </p:cNvPr>
          <p:cNvSpPr/>
          <p:nvPr/>
        </p:nvSpPr>
        <p:spPr>
          <a:xfrm>
            <a:off x="6278642" y="57254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0BC761D8-DFBB-6EAA-B279-DCB31C278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5857994"/>
            <a:ext cx="7559516" cy="22860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D083BB91-1320-7FFD-C015-E1248F6225C9}"/>
              </a:ext>
            </a:extLst>
          </p:cNvPr>
          <p:cNvSpPr/>
          <p:nvPr/>
        </p:nvSpPr>
        <p:spPr>
          <a:xfrm>
            <a:off x="6278642" y="6030397"/>
            <a:ext cx="3276175" cy="27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Customer &amp; Account Activity Insights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BFCF8CFB-48B4-2F0B-B209-B7F755D50095}"/>
              </a:ext>
            </a:extLst>
          </p:cNvPr>
          <p:cNvSpPr/>
          <p:nvPr/>
        </p:nvSpPr>
        <p:spPr>
          <a:xfrm>
            <a:off x="6278642" y="6385322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Identified highly active customers and accounts by transaction count and total transaction value, helping highlight key customers and potential high-value segments.</a:t>
            </a:r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D4CD8EA1-63BA-C5E1-51B3-7AC835E4035F}"/>
              </a:ext>
            </a:extLst>
          </p:cNvPr>
          <p:cNvSpPr/>
          <p:nvPr/>
        </p:nvSpPr>
        <p:spPr>
          <a:xfrm>
            <a:off x="6278642" y="7205151"/>
            <a:ext cx="7559516" cy="2738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75DDCA26-9A7D-7832-4EC9-7012493FB024}"/>
              </a:ext>
            </a:extLst>
          </p:cNvPr>
          <p:cNvSpPr/>
          <p:nvPr/>
        </p:nvSpPr>
        <p:spPr>
          <a:xfrm>
            <a:off x="6278642" y="7533442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SQL Analytics</a:t>
            </a:r>
            <a:endParaRPr lang="en-US" sz="1950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0B3DE5F6-B471-CD84-4E9E-13263FCA2ABB}"/>
              </a:ext>
            </a:extLst>
          </p:cNvPr>
          <p:cNvSpPr/>
          <p:nvPr/>
        </p:nvSpPr>
        <p:spPr>
          <a:xfrm>
            <a:off x="6278642" y="8019693"/>
            <a:ext cx="7559516" cy="2265521"/>
          </a:xfrm>
          <a:prstGeom prst="roundRect">
            <a:avLst>
              <a:gd name="adj" fmla="val 2937"/>
            </a:avLst>
          </a:prstGeom>
          <a:solidFill>
            <a:srgbClr val="191231"/>
          </a:solidFill>
          <a:ln/>
        </p:spPr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84C5AA8F-BC4E-21E8-F171-512A480351C4}"/>
              </a:ext>
            </a:extLst>
          </p:cNvPr>
          <p:cNvSpPr/>
          <p:nvPr/>
        </p:nvSpPr>
        <p:spPr>
          <a:xfrm>
            <a:off x="5677324" y="8083032"/>
            <a:ext cx="8833805" cy="288976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88151C33-BE8C-22E6-F6A9-541C58069EA9}"/>
              </a:ext>
            </a:extLst>
          </p:cNvPr>
          <p:cNvSpPr/>
          <p:nvPr/>
        </p:nvSpPr>
        <p:spPr>
          <a:xfrm>
            <a:off x="5738190" y="8195464"/>
            <a:ext cx="5698435" cy="226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-- 10. Channel mix in the last 90 days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channel, COUNT(*)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ROUND(SUM(amount),2)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total_amount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&gt;= CURRENT_DATE - INTERVAL '90 days'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channel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DESC;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F693D3-75A0-8E94-272E-E687D8B8F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6625" y="8266150"/>
            <a:ext cx="3035149" cy="24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84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C89A6-0463-390F-9687-159E7A90A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67918A5F-2AD8-68D6-E3E5-28A32831CDD4}"/>
              </a:ext>
            </a:extLst>
          </p:cNvPr>
          <p:cNvSpPr/>
          <p:nvPr/>
        </p:nvSpPr>
        <p:spPr>
          <a:xfrm>
            <a:off x="257184" y="224492"/>
            <a:ext cx="14121424" cy="3764411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3" name="Shape 16">
            <a:extLst>
              <a:ext uri="{FF2B5EF4-FFF2-40B4-BE49-F238E27FC236}">
                <a16:creationId xmlns:a16="http://schemas.microsoft.com/office/drawing/2014/main" id="{685D1143-84AD-9398-466B-14D622300BFD}"/>
              </a:ext>
            </a:extLst>
          </p:cNvPr>
          <p:cNvSpPr/>
          <p:nvPr/>
        </p:nvSpPr>
        <p:spPr>
          <a:xfrm>
            <a:off x="257184" y="4219547"/>
            <a:ext cx="14121424" cy="3017391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8C922BCC-EEA3-B22F-3851-8D733B5B352B}"/>
              </a:ext>
            </a:extLst>
          </p:cNvPr>
          <p:cNvSpPr/>
          <p:nvPr/>
        </p:nvSpPr>
        <p:spPr>
          <a:xfrm>
            <a:off x="516834" y="416437"/>
            <a:ext cx="9382539" cy="3178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-- 11. Customers payments trend via different methods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a.account_id,c.full_name,t.channel,SUM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accounts a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transactions t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t.description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IN 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Withdrawal','Transfer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Out','Interest','Fee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')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a.account_id,c.full_name,t.channel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4343E654-0425-7AF9-19E2-6EF0DF816119}"/>
              </a:ext>
            </a:extLst>
          </p:cNvPr>
          <p:cNvSpPr/>
          <p:nvPr/>
        </p:nvSpPr>
        <p:spPr>
          <a:xfrm>
            <a:off x="516834" y="4363384"/>
            <a:ext cx="9647582" cy="2169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-- 12. Monthly transaction counts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EXTRACT(YEAR FROM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t_year,TO_CHAR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txn_timestamp,'Month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')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t_month,COUNT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total_transactions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t_year,t_month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EXTRACT(YEAR FROM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0" name="Shape 16">
            <a:extLst>
              <a:ext uri="{FF2B5EF4-FFF2-40B4-BE49-F238E27FC236}">
                <a16:creationId xmlns:a16="http://schemas.microsoft.com/office/drawing/2014/main" id="{DDEB5F33-6AD9-E821-215C-2D36320FDDF6}"/>
              </a:ext>
            </a:extLst>
          </p:cNvPr>
          <p:cNvSpPr/>
          <p:nvPr/>
        </p:nvSpPr>
        <p:spPr>
          <a:xfrm>
            <a:off x="257184" y="7467582"/>
            <a:ext cx="14121424" cy="328072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AA3486CE-36D5-50A0-9C24-9EE9F5564007}"/>
              </a:ext>
            </a:extLst>
          </p:cNvPr>
          <p:cNvSpPr/>
          <p:nvPr/>
        </p:nvSpPr>
        <p:spPr>
          <a:xfrm>
            <a:off x="516834" y="7678823"/>
            <a:ext cx="9117495" cy="3069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-- 13. Average transaction amount by type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* FROM transactions;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txn_type,ROUND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(AVG(amount),2)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avg_transaction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936054-6321-ACDB-89F0-0AC6AA80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749" y="821635"/>
            <a:ext cx="4982818" cy="2970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A1F24A-95E2-F543-15A2-CBF6D25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505" y="4388973"/>
            <a:ext cx="3419062" cy="2674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FBD7D3-D51A-9486-E5BA-7809A678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505" y="7952213"/>
            <a:ext cx="3419061" cy="26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3E512-6830-233A-1E85-B17C69142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1381E953-5686-438C-0F1B-386495ED94F4}"/>
              </a:ext>
            </a:extLst>
          </p:cNvPr>
          <p:cNvSpPr/>
          <p:nvPr/>
        </p:nvSpPr>
        <p:spPr>
          <a:xfrm>
            <a:off x="257184" y="224493"/>
            <a:ext cx="14121424" cy="263797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3" name="Shape 16">
            <a:extLst>
              <a:ext uri="{FF2B5EF4-FFF2-40B4-BE49-F238E27FC236}">
                <a16:creationId xmlns:a16="http://schemas.microsoft.com/office/drawing/2014/main" id="{5880186F-AE46-4552-F0F4-C52BACBE03C5}"/>
              </a:ext>
            </a:extLst>
          </p:cNvPr>
          <p:cNvSpPr/>
          <p:nvPr/>
        </p:nvSpPr>
        <p:spPr>
          <a:xfrm>
            <a:off x="257184" y="3054417"/>
            <a:ext cx="14121424" cy="328072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6C705642-E799-0644-6694-DB649EE82666}"/>
              </a:ext>
            </a:extLst>
          </p:cNvPr>
          <p:cNvSpPr/>
          <p:nvPr/>
        </p:nvSpPr>
        <p:spPr>
          <a:xfrm>
            <a:off x="516834" y="416438"/>
            <a:ext cx="9382539" cy="1770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-- 14. Channel mix in last 90 days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channel, COUNT(*)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transaction_count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&gt;= CURRENT_DATE - INTERVAL '90 days'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channel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transaction_count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DESC;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6737DFA3-4F7F-61F7-C93D-C0E4673F96B4}"/>
              </a:ext>
            </a:extLst>
          </p:cNvPr>
          <p:cNvSpPr/>
          <p:nvPr/>
        </p:nvSpPr>
        <p:spPr>
          <a:xfrm>
            <a:off x="516834" y="3278415"/>
            <a:ext cx="8865705" cy="2169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-- 15. Weekend transactions (Sat/Sun)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TO_CHAR(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'Day')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txn_day,COUNT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txn_count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EXTRACT (DOW FROM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IN (0,6)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txn_day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0" name="Shape 16">
            <a:extLst>
              <a:ext uri="{FF2B5EF4-FFF2-40B4-BE49-F238E27FC236}">
                <a16:creationId xmlns:a16="http://schemas.microsoft.com/office/drawing/2014/main" id="{372147F6-F1C1-8981-710D-33CB2A6EF1AE}"/>
              </a:ext>
            </a:extLst>
          </p:cNvPr>
          <p:cNvSpPr/>
          <p:nvPr/>
        </p:nvSpPr>
        <p:spPr>
          <a:xfrm>
            <a:off x="257184" y="6559142"/>
            <a:ext cx="14121424" cy="418916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54E0006F-5465-E13D-536B-1193A4B72515}"/>
              </a:ext>
            </a:extLst>
          </p:cNvPr>
          <p:cNvSpPr/>
          <p:nvPr/>
        </p:nvSpPr>
        <p:spPr>
          <a:xfrm>
            <a:off x="516834" y="6790928"/>
            <a:ext cx="9117495" cy="2459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-- 16. Accounts with no transactions ever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c.customer_id,c.full_name,t.account_id,t.transaction_id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transactions t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t.transaction_id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IS NULL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9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339C3-AA3F-D6F0-AD01-DCC8F48F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453" y="416438"/>
            <a:ext cx="3737114" cy="2267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FB709-FA97-5A15-0213-30067CE6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453" y="4363383"/>
            <a:ext cx="3737113" cy="16928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446237-4EA6-AF1F-B031-9EB1D4310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1" y="7845288"/>
            <a:ext cx="6798366" cy="21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1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31C88-F905-CDE7-F0B4-AA6B522C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3548DD4D-9CB3-0DC2-9332-FC47CE835708}"/>
              </a:ext>
            </a:extLst>
          </p:cNvPr>
          <p:cNvSpPr/>
          <p:nvPr/>
        </p:nvSpPr>
        <p:spPr>
          <a:xfrm>
            <a:off x="257184" y="224492"/>
            <a:ext cx="14121424" cy="6017281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B2BE2E6B-5A30-F23A-F628-5302C831EB8C}"/>
              </a:ext>
            </a:extLst>
          </p:cNvPr>
          <p:cNvSpPr/>
          <p:nvPr/>
        </p:nvSpPr>
        <p:spPr>
          <a:xfrm>
            <a:off x="516834" y="416437"/>
            <a:ext cx="8627167" cy="5679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---- 17. Net inflow per account in last 90 days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WITH acc AS (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COUNT(*)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n_txn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transactions t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pPr>
              <a:lnSpc>
                <a:spcPts val="1950"/>
              </a:lnSpc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net_inflow_90d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transactions t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&gt;= CURRENT_DATE - INTERVAL '90 days'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   COALESCE(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acc.n_txn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0)         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total_transaction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   COALESCE(txn.net_inflow_90d, 0)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total_netflow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accounts a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customers c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acc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DDC2C-5512-E380-DC77-327B471A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1" y="689112"/>
            <a:ext cx="4969566" cy="5406887"/>
          </a:xfrm>
          <a:prstGeom prst="rect">
            <a:avLst/>
          </a:prstGeom>
        </p:spPr>
      </p:pic>
      <p:sp>
        <p:nvSpPr>
          <p:cNvPr id="12" name="Shape 16">
            <a:extLst>
              <a:ext uri="{FF2B5EF4-FFF2-40B4-BE49-F238E27FC236}">
                <a16:creationId xmlns:a16="http://schemas.microsoft.com/office/drawing/2014/main" id="{49CCC1D5-DFCA-8DF5-0F6B-5926639D50CF}"/>
              </a:ext>
            </a:extLst>
          </p:cNvPr>
          <p:cNvSpPr/>
          <p:nvPr/>
        </p:nvSpPr>
        <p:spPr>
          <a:xfrm>
            <a:off x="251792" y="6514448"/>
            <a:ext cx="14121424" cy="43457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05E65AA8-2DDB-F985-9AA8-A363A73FDB6E}"/>
              </a:ext>
            </a:extLst>
          </p:cNvPr>
          <p:cNvSpPr/>
          <p:nvPr/>
        </p:nvSpPr>
        <p:spPr>
          <a:xfrm>
            <a:off x="516833" y="6574664"/>
            <a:ext cx="8627167" cy="3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-- 18. Transactions per branch last month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txn_count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branches b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a.branch_id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transactions t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&gt;= DATE_TRUNC('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Month',CURRENT_DATE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- INTERVAL '1 month'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AND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&lt; DATE_TRUNC('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Month',CURRENT_DATE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FA1256-92D5-1E69-5208-98C25751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322" y="8348870"/>
            <a:ext cx="6056245" cy="22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5D977-41FB-864E-7178-857961246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6479FB78-81E4-9780-1041-97668D8682C1}"/>
              </a:ext>
            </a:extLst>
          </p:cNvPr>
          <p:cNvSpPr/>
          <p:nvPr/>
        </p:nvSpPr>
        <p:spPr>
          <a:xfrm>
            <a:off x="257184" y="224492"/>
            <a:ext cx="14121424" cy="34331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8169966C-6359-F4A1-B2F0-76FC9441B2CE}"/>
              </a:ext>
            </a:extLst>
          </p:cNvPr>
          <p:cNvSpPr/>
          <p:nvPr/>
        </p:nvSpPr>
        <p:spPr>
          <a:xfrm>
            <a:off x="516834" y="416438"/>
            <a:ext cx="8627167" cy="1796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-- 19. Days since last transaction per account (snapshot)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account_id,AGE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(CURRENT_DATE,MAX(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)::DATE)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days_since_last_transaction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1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1;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78C89EF2-56F3-27B6-1C11-05A706EF30B2}"/>
              </a:ext>
            </a:extLst>
          </p:cNvPr>
          <p:cNvSpPr/>
          <p:nvPr/>
        </p:nvSpPr>
        <p:spPr>
          <a:xfrm>
            <a:off x="251792" y="3954731"/>
            <a:ext cx="14121424" cy="383754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ED91E951-E225-4356-A505-BE784196895A}"/>
              </a:ext>
            </a:extLst>
          </p:cNvPr>
          <p:cNvSpPr/>
          <p:nvPr/>
        </p:nvSpPr>
        <p:spPr>
          <a:xfrm>
            <a:off x="516834" y="4189272"/>
            <a:ext cx="8627167" cy="3231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-- 20. Outflow vs inflow by channel by branch (last 60 days)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   ROUND(SUM(CASE WHEN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IN 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withdrawal','transfer_out','fee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') THEN 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ELSE 0 END),2) AS outflows,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   ROUND(SUM(CASE WHEN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IN 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deposit','transfer_in','interest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') THEN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ELSE 0 END),2)   AS inflows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branches b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a.branch_id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transactions t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&gt;= CURRENT_DATE - INTERVAL '60 days'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87DCB-AE40-DD9E-FF86-8146B0A5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123" y="521623"/>
            <a:ext cx="4227444" cy="2937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A233A-DCC3-F368-75A6-A1AE591EE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123" y="4620791"/>
            <a:ext cx="4227443" cy="29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98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971"/>
            <a:ext cx="5932170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Loan Portfolio Analytics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2468999"/>
            <a:ext cx="3285411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Portfolio Composition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6280190" y="3075027"/>
            <a:ext cx="3529251" cy="980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Types: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Personal, home, auto loans with interest rate analysis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80190" y="4126587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 Distribution: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Active, closed, defaulted loan tracking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80190" y="4851440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Quarterly Origination: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Loan start date trends by quarter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14980" y="2468999"/>
            <a:ext cx="3529251" cy="803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Assessment Metrics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10314980" y="3476982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Default Rate: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Percentage of defaulted loans by type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14980" y="4201835"/>
            <a:ext cx="3529251" cy="980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High-Interest Loans: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Loans above threshold requiring monitoring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314980" y="5253395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Aging Analysis: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Months on book for portfolio maturity assessment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314980" y="5978247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Principal Exposure: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Top customers by total loan principal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8AAAB-E041-7290-3B68-086822DB3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038FB1-4B87-A32B-F807-409A5D46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F5EF824-91AE-C5EB-2A46-7A0B1A8DBBD5}"/>
              </a:ext>
            </a:extLst>
          </p:cNvPr>
          <p:cNvSpPr/>
          <p:nvPr/>
        </p:nvSpPr>
        <p:spPr>
          <a:xfrm>
            <a:off x="6278642" y="624245"/>
            <a:ext cx="5824895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Loan Analysis</a:t>
            </a:r>
          </a:p>
          <a:p>
            <a:pPr marL="0" indent="0" algn="l">
              <a:lnSpc>
                <a:spcPts val="4050"/>
              </a:lnSpc>
              <a:buNone/>
            </a:pPr>
            <a:endParaRPr lang="en-US" sz="32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3CDB23D-B753-2318-9310-2C5B69112E87}"/>
              </a:ext>
            </a:extLst>
          </p:cNvPr>
          <p:cNvSpPr/>
          <p:nvPr/>
        </p:nvSpPr>
        <p:spPr>
          <a:xfrm>
            <a:off x="6278642" y="13817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4582DF7F-DA7F-9C2A-DAB1-183851B39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1628061"/>
            <a:ext cx="7559516" cy="2286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AD8568E-93E9-6B12-2E3A-B23AFCDA4603}"/>
              </a:ext>
            </a:extLst>
          </p:cNvPr>
          <p:cNvSpPr/>
          <p:nvPr/>
        </p:nvSpPr>
        <p:spPr>
          <a:xfrm>
            <a:off x="6278642" y="1752957"/>
            <a:ext cx="232374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Loan Portfolio Composition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1DBA2FE-BE90-56D5-C3B4-C0C8E615434F}"/>
              </a:ext>
            </a:extLst>
          </p:cNvPr>
          <p:cNvSpPr/>
          <p:nvPr/>
        </p:nvSpPr>
        <p:spPr>
          <a:xfrm>
            <a:off x="6278642" y="2107883"/>
            <a:ext cx="7559516" cy="483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Analyzed the distribution of loans by type (home, personal, auto, education, business) to understand product mix and exposure across different loan categories.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5A954FAE-AF07-124D-96B9-4DAAF3CF0FDA}"/>
              </a:ext>
            </a:extLst>
          </p:cNvPr>
          <p:cNvSpPr/>
          <p:nvPr/>
        </p:nvSpPr>
        <p:spPr>
          <a:xfrm>
            <a:off x="6278642" y="2892028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8DEF3E6-394B-E43A-BFDA-C5631196C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3122533"/>
            <a:ext cx="7559516" cy="2286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BBF4B4BB-625E-1C49-F56E-E0A00F23C11D}"/>
              </a:ext>
            </a:extLst>
          </p:cNvPr>
          <p:cNvSpPr/>
          <p:nvPr/>
        </p:nvSpPr>
        <p:spPr>
          <a:xfrm>
            <a:off x="6278642" y="3263265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Interest Rate &amp; Principal Analysis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D34DEFD3-E5B3-4EA5-78BA-97A907736295}"/>
              </a:ext>
            </a:extLst>
          </p:cNvPr>
          <p:cNvSpPr/>
          <p:nvPr/>
        </p:nvSpPr>
        <p:spPr>
          <a:xfrm>
            <a:off x="6278642" y="3618190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Evaluated average interest rates and total principal amounts by loan type to assess pricing trends and identify high-value loan segments.</a:t>
            </a: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C1A1CD5D-F00E-869F-AF7A-90E12B931B87}"/>
              </a:ext>
            </a:extLst>
          </p:cNvPr>
          <p:cNvSpPr/>
          <p:nvPr/>
        </p:nvSpPr>
        <p:spPr>
          <a:xfrm>
            <a:off x="6278642" y="4402336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5F5A82C8-78BA-EEA3-7116-10D5742CC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4617006"/>
            <a:ext cx="7559516" cy="2286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7EEC7DE5-A18C-287C-50A7-E6E9E2215198}"/>
              </a:ext>
            </a:extLst>
          </p:cNvPr>
          <p:cNvSpPr/>
          <p:nvPr/>
        </p:nvSpPr>
        <p:spPr>
          <a:xfrm>
            <a:off x="6278642" y="4773573"/>
            <a:ext cx="2123837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Loan Status &amp; Risk Monitoring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D737A70D-C0A1-C75B-24D8-B107584BDF08}"/>
              </a:ext>
            </a:extLst>
          </p:cNvPr>
          <p:cNvSpPr/>
          <p:nvPr/>
        </p:nvSpPr>
        <p:spPr>
          <a:xfrm>
            <a:off x="6278641" y="5128497"/>
            <a:ext cx="8232487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Assessed loan statuses (active, closed, defaulted) and calculated default rates to support basic credit risk </a:t>
            </a:r>
          </a:p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analysis and portfolio health monitoring.</a:t>
            </a: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CB7838D5-2926-1533-6688-C07E3CDBACC7}"/>
              </a:ext>
            </a:extLst>
          </p:cNvPr>
          <p:cNvSpPr/>
          <p:nvPr/>
        </p:nvSpPr>
        <p:spPr>
          <a:xfrm>
            <a:off x="6278642" y="57254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3773389C-0F34-2D1E-1117-39809B13D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5857994"/>
            <a:ext cx="7559516" cy="22860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582F7983-7D52-4731-5B74-17169661C681}"/>
              </a:ext>
            </a:extLst>
          </p:cNvPr>
          <p:cNvSpPr/>
          <p:nvPr/>
        </p:nvSpPr>
        <p:spPr>
          <a:xfrm>
            <a:off x="6278642" y="6030397"/>
            <a:ext cx="3276175" cy="27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Loan Aging &amp; Tenure Analysis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D0C636B3-EB7F-0CFD-623A-3B352C23703C}"/>
              </a:ext>
            </a:extLst>
          </p:cNvPr>
          <p:cNvSpPr/>
          <p:nvPr/>
        </p:nvSpPr>
        <p:spPr>
          <a:xfrm>
            <a:off x="6278642" y="6385322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Performed loan aging analysis using date calculations and intervals to classify active loans into tenure buckets, helping identify long-running and near-maturity loans.</a:t>
            </a:r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4F736662-63C3-9DB5-8D77-7B79C65C57A7}"/>
              </a:ext>
            </a:extLst>
          </p:cNvPr>
          <p:cNvSpPr/>
          <p:nvPr/>
        </p:nvSpPr>
        <p:spPr>
          <a:xfrm>
            <a:off x="6278642" y="7205151"/>
            <a:ext cx="7559516" cy="2738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5326D791-D774-3C35-4BDC-779DDBFAFEEE}"/>
              </a:ext>
            </a:extLst>
          </p:cNvPr>
          <p:cNvSpPr/>
          <p:nvPr/>
        </p:nvSpPr>
        <p:spPr>
          <a:xfrm>
            <a:off x="6278642" y="7533442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SQL Analytics</a:t>
            </a:r>
            <a:endParaRPr lang="en-US" sz="1950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808099D8-A13B-26B7-B500-4360713F79C7}"/>
              </a:ext>
            </a:extLst>
          </p:cNvPr>
          <p:cNvSpPr/>
          <p:nvPr/>
        </p:nvSpPr>
        <p:spPr>
          <a:xfrm>
            <a:off x="6278642" y="8019693"/>
            <a:ext cx="7559516" cy="2265521"/>
          </a:xfrm>
          <a:prstGeom prst="roundRect">
            <a:avLst>
              <a:gd name="adj" fmla="val 2937"/>
            </a:avLst>
          </a:prstGeom>
          <a:solidFill>
            <a:srgbClr val="191231"/>
          </a:solidFill>
          <a:ln/>
        </p:spPr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D1B81E7F-43E4-2AD7-E4DD-E16B9CB989A7}"/>
              </a:ext>
            </a:extLst>
          </p:cNvPr>
          <p:cNvSpPr/>
          <p:nvPr/>
        </p:nvSpPr>
        <p:spPr>
          <a:xfrm>
            <a:off x="5677324" y="8083032"/>
            <a:ext cx="8833805" cy="288976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0CDFB246-7A3A-1CB1-FE85-63ACA3C5E233}"/>
              </a:ext>
            </a:extLst>
          </p:cNvPr>
          <p:cNvSpPr/>
          <p:nvPr/>
        </p:nvSpPr>
        <p:spPr>
          <a:xfrm>
            <a:off x="5738190" y="8195464"/>
            <a:ext cx="5698435" cy="226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-- 21. Loan count by type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loan_type,COUNT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ln_count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loans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1;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D06D1A-79EB-0BF4-0AE7-2F888DBDA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9370" y="8288294"/>
            <a:ext cx="2865274" cy="22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24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724F9-D583-0864-8963-093F4CE5D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E2216A2A-DDEF-36A9-0092-76927AB05239}"/>
              </a:ext>
            </a:extLst>
          </p:cNvPr>
          <p:cNvSpPr/>
          <p:nvPr/>
        </p:nvSpPr>
        <p:spPr>
          <a:xfrm>
            <a:off x="257184" y="224492"/>
            <a:ext cx="14121424" cy="34331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0A382C2C-8C92-D544-E576-97ED76553060}"/>
              </a:ext>
            </a:extLst>
          </p:cNvPr>
          <p:cNvSpPr/>
          <p:nvPr/>
        </p:nvSpPr>
        <p:spPr>
          <a:xfrm>
            <a:off x="516834" y="416438"/>
            <a:ext cx="8627167" cy="1796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-- 22. Average interest rate by loan type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loan_type,ROUND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(AVG(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interest_rate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),2)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avg_intersest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loans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1;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BAFFC282-EE3B-50EA-E587-E95BAEF02795}"/>
              </a:ext>
            </a:extLst>
          </p:cNvPr>
          <p:cNvSpPr/>
          <p:nvPr/>
        </p:nvSpPr>
        <p:spPr>
          <a:xfrm>
            <a:off x="251792" y="3954732"/>
            <a:ext cx="14121424" cy="319777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6E838D88-8B0E-45B4-5648-210FE143629F}"/>
              </a:ext>
            </a:extLst>
          </p:cNvPr>
          <p:cNvSpPr/>
          <p:nvPr/>
        </p:nvSpPr>
        <p:spPr>
          <a:xfrm>
            <a:off x="516834" y="4189272"/>
            <a:ext cx="8627167" cy="3231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-- 23. Loans started per quarter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DATE_TRUNC('quarter',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start_date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str_qtr,COUNT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ln_count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loans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1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1;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C83F8-8675-E7FE-DDBD-380B6858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39" y="707000"/>
            <a:ext cx="3346133" cy="2592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F51046-BC15-66A9-008C-AF402AD8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39" y="4219398"/>
            <a:ext cx="3346133" cy="2671732"/>
          </a:xfrm>
          <a:prstGeom prst="rect">
            <a:avLst/>
          </a:prstGeom>
        </p:spPr>
      </p:pic>
      <p:sp>
        <p:nvSpPr>
          <p:cNvPr id="10" name="Shape 16">
            <a:extLst>
              <a:ext uri="{FF2B5EF4-FFF2-40B4-BE49-F238E27FC236}">
                <a16:creationId xmlns:a16="http://schemas.microsoft.com/office/drawing/2014/main" id="{8863EAD8-F286-FFA1-574B-A00068178F46}"/>
              </a:ext>
            </a:extLst>
          </p:cNvPr>
          <p:cNvSpPr/>
          <p:nvPr/>
        </p:nvSpPr>
        <p:spPr>
          <a:xfrm>
            <a:off x="251792" y="7449636"/>
            <a:ext cx="14121424" cy="3523165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7AAB843A-6DF5-69B4-6D22-FFE87E4D8D6A}"/>
              </a:ext>
            </a:extLst>
          </p:cNvPr>
          <p:cNvSpPr/>
          <p:nvPr/>
        </p:nvSpPr>
        <p:spPr>
          <a:xfrm>
            <a:off x="516834" y="7655757"/>
            <a:ext cx="8971724" cy="2363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-- 24. EMIs per loan(simple interest)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* , ROUND((principal *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interest_rate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* 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term_months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/12)/100),2) AS EMI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loans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loan_id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5875BF-431A-6A9E-0B78-8CDDAF03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930" y="8335617"/>
            <a:ext cx="9799942" cy="26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177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93012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Objectives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76642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banking analytics system designed to monitor customer behavior, optimize branch operations, detect fraud patterns, and enhance portfolio management across all product lines.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64221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lifecycle tracking and segmentation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864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pattern analysis and anomaly detection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7306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portfolio risk assessment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77487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 usage optimization and merchant insights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093012"/>
            <a:ext cx="420374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Scale &amp; Architecture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599521" y="476642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Enterprise-grade banking database with normalized structure ensuring data integrity and optimized query performance.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60592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Multi-branch customer base with account relationships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864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transaction processing across channels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7306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networks and merchant ecosystems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77487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portfolios spanning multiple product types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19329-BB36-5667-2D06-B7429AFEB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69F4FEAD-1F1C-E50D-2199-97C694A25496}"/>
              </a:ext>
            </a:extLst>
          </p:cNvPr>
          <p:cNvSpPr/>
          <p:nvPr/>
        </p:nvSpPr>
        <p:spPr>
          <a:xfrm>
            <a:off x="251792" y="224492"/>
            <a:ext cx="14121424" cy="34331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9EF393E3-00D5-E7DD-95BE-43666E39B204}"/>
              </a:ext>
            </a:extLst>
          </p:cNvPr>
          <p:cNvSpPr/>
          <p:nvPr/>
        </p:nvSpPr>
        <p:spPr>
          <a:xfrm>
            <a:off x="516834" y="416437"/>
            <a:ext cx="11781183" cy="2697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-- 25. Total EMI &amp; loans runs per customer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(l.*)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total_loans,SUM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(ROUND((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l.principal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*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l.interest_rate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* 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l.term_months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/12)/100),2))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total_EMI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accounts a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customers c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loans l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0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28C4DEB3-D8FD-9D58-DBFE-8ED2AF075DE7}"/>
              </a:ext>
            </a:extLst>
          </p:cNvPr>
          <p:cNvSpPr/>
          <p:nvPr/>
        </p:nvSpPr>
        <p:spPr>
          <a:xfrm>
            <a:off x="251792" y="3954732"/>
            <a:ext cx="14121424" cy="319777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AA28B6D8-BDE6-BAEB-FF21-3CE97BC5CA7F}"/>
              </a:ext>
            </a:extLst>
          </p:cNvPr>
          <p:cNvSpPr/>
          <p:nvPr/>
        </p:nvSpPr>
        <p:spPr>
          <a:xfrm>
            <a:off x="516834" y="4189272"/>
            <a:ext cx="8627167" cy="275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-- 26. Customers that hasn't run any loan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loans l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HAVING COUNT(l.*)=0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0" name="Shape 16">
            <a:extLst>
              <a:ext uri="{FF2B5EF4-FFF2-40B4-BE49-F238E27FC236}">
                <a16:creationId xmlns:a16="http://schemas.microsoft.com/office/drawing/2014/main" id="{5D3727BD-1ADE-9A32-2A01-189961A43587}"/>
              </a:ext>
            </a:extLst>
          </p:cNvPr>
          <p:cNvSpPr/>
          <p:nvPr/>
        </p:nvSpPr>
        <p:spPr>
          <a:xfrm>
            <a:off x="251792" y="7449636"/>
            <a:ext cx="14121424" cy="3523165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96725AFA-D320-3FA7-834A-21157F926DB2}"/>
              </a:ext>
            </a:extLst>
          </p:cNvPr>
          <p:cNvSpPr/>
          <p:nvPr/>
        </p:nvSpPr>
        <p:spPr>
          <a:xfrm>
            <a:off x="516834" y="7655757"/>
            <a:ext cx="8971724" cy="2363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-- 27. Top customers by total principal (across their loans)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l.principal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loan_principal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loans l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l.loan_id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loan_principal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LIMIT 50;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CDFB6-C0BF-842C-2BAC-A12A1AA8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74" y="1086678"/>
            <a:ext cx="5128592" cy="2390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093CC-B636-6705-F874-C9B097FB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949" y="4189272"/>
            <a:ext cx="3763618" cy="2754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DD47E1-03AC-0BCE-B682-BABA8C946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974" y="7779027"/>
            <a:ext cx="5168350" cy="29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9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DEE4D-1057-1577-757C-78F13D86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76E9FB1D-F82A-7526-A43C-CA7B8A5E6943}"/>
              </a:ext>
            </a:extLst>
          </p:cNvPr>
          <p:cNvSpPr/>
          <p:nvPr/>
        </p:nvSpPr>
        <p:spPr>
          <a:xfrm>
            <a:off x="251792" y="224492"/>
            <a:ext cx="14121424" cy="34331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ED0DC9E3-5062-CDDD-636A-2ED00C0C6074}"/>
              </a:ext>
            </a:extLst>
          </p:cNvPr>
          <p:cNvSpPr/>
          <p:nvPr/>
        </p:nvSpPr>
        <p:spPr>
          <a:xfrm>
            <a:off x="516835" y="416437"/>
            <a:ext cx="7712766" cy="2697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-- 28. Default rate by loan type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loan_type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ROUND(AVG(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interest_rate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),2)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default_rate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loans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status IN('defaulted')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loan_type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9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21941E2A-2BDB-88E2-7FEA-8AA5FB611B3E}"/>
              </a:ext>
            </a:extLst>
          </p:cNvPr>
          <p:cNvSpPr/>
          <p:nvPr/>
        </p:nvSpPr>
        <p:spPr>
          <a:xfrm>
            <a:off x="251792" y="3954732"/>
            <a:ext cx="14121424" cy="319777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463570BA-A133-0D94-6F33-11AABCDE2788}"/>
              </a:ext>
            </a:extLst>
          </p:cNvPr>
          <p:cNvSpPr/>
          <p:nvPr/>
        </p:nvSpPr>
        <p:spPr>
          <a:xfrm>
            <a:off x="516834" y="4189272"/>
            <a:ext cx="7969951" cy="275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-- 29. loan </a:t>
            </a:r>
            <a:r>
              <a:rPr lang="en-US" b="1" dirty="0" err="1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complition</a:t>
            </a: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status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status, COUNT(*)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no_of_customers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loans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status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HAVING status='closed';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492CA-C088-B50F-2C80-BD9CD53B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888" y="1258957"/>
            <a:ext cx="4134678" cy="2177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E49C4-D5AA-52CC-56EB-10DFDCC4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35" y="5486400"/>
            <a:ext cx="5367131" cy="14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0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AC70-1822-8112-4E7D-A92E25179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426B2D-B56A-DEC5-106A-811B2C0B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A1CE3B-1637-9D6F-728C-ACD21E448055}"/>
              </a:ext>
            </a:extLst>
          </p:cNvPr>
          <p:cNvSpPr/>
          <p:nvPr/>
        </p:nvSpPr>
        <p:spPr>
          <a:xfrm>
            <a:off x="6278642" y="624245"/>
            <a:ext cx="5824895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Card &amp; Merchant Insights</a:t>
            </a:r>
          </a:p>
          <a:p>
            <a:pPr marL="0" indent="0" algn="l">
              <a:lnSpc>
                <a:spcPts val="4050"/>
              </a:lnSpc>
              <a:buNone/>
            </a:pPr>
            <a:endParaRPr lang="en-US" sz="32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7F2E4CE-D6D5-9C85-49FE-056E9064530D}"/>
              </a:ext>
            </a:extLst>
          </p:cNvPr>
          <p:cNvSpPr/>
          <p:nvPr/>
        </p:nvSpPr>
        <p:spPr>
          <a:xfrm>
            <a:off x="6278642" y="13817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5900D704-8AFA-A36E-D0E5-AF5121E9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1628061"/>
            <a:ext cx="7559516" cy="2286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D5078160-C3F5-20BF-EB9A-565968FDA5DC}"/>
              </a:ext>
            </a:extLst>
          </p:cNvPr>
          <p:cNvSpPr/>
          <p:nvPr/>
        </p:nvSpPr>
        <p:spPr>
          <a:xfrm>
            <a:off x="6278642" y="1752957"/>
            <a:ext cx="232374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Card Usage &amp; Network Performance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4E381E9-1348-0C52-B42E-4D28A630CE1E}"/>
              </a:ext>
            </a:extLst>
          </p:cNvPr>
          <p:cNvSpPr/>
          <p:nvPr/>
        </p:nvSpPr>
        <p:spPr>
          <a:xfrm>
            <a:off x="6278642" y="2107883"/>
            <a:ext cx="7559516" cy="483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Analyzed card distribution and transaction usage across networks (VISA, Mastercard, </a:t>
            </a:r>
            <a:r>
              <a:rPr lang="en-US" sz="1200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RuPay</a:t>
            </a: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) to identify which card networks drive the highest customer engagement and spending activity.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577F69C-AC51-35BC-2733-4F8EF54D54BF}"/>
              </a:ext>
            </a:extLst>
          </p:cNvPr>
          <p:cNvSpPr/>
          <p:nvPr/>
        </p:nvSpPr>
        <p:spPr>
          <a:xfrm>
            <a:off x="6278642" y="2892028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C5D01B83-888E-3F51-B595-FE9A4EEDE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3122533"/>
            <a:ext cx="7559516" cy="2286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2AB54B5B-937B-F69F-3347-D98D64966542}"/>
              </a:ext>
            </a:extLst>
          </p:cNvPr>
          <p:cNvSpPr/>
          <p:nvPr/>
        </p:nvSpPr>
        <p:spPr>
          <a:xfrm>
            <a:off x="6278642" y="3263265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Merchant Category Spend Patterns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48A17B9-88BD-6CE6-EFE6-08CA483AB144}"/>
              </a:ext>
            </a:extLst>
          </p:cNvPr>
          <p:cNvSpPr/>
          <p:nvPr/>
        </p:nvSpPr>
        <p:spPr>
          <a:xfrm>
            <a:off x="6278642" y="3618190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Evaluated transaction volumes and spend distribution by merchant category (e.g., groceries, fuel, travel, electronics) to understand customer spending behavior and priority sectors.</a:t>
            </a: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96D7BB02-0CCD-6DE8-19B2-27692067D4B2}"/>
              </a:ext>
            </a:extLst>
          </p:cNvPr>
          <p:cNvSpPr/>
          <p:nvPr/>
        </p:nvSpPr>
        <p:spPr>
          <a:xfrm>
            <a:off x="6278642" y="4402336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9ADEFCDC-A3C6-16D9-F935-FE80AD2AA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4617006"/>
            <a:ext cx="7559516" cy="2286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B5F4CC8D-4C36-9156-5A53-0D2A17AB2963}"/>
              </a:ext>
            </a:extLst>
          </p:cNvPr>
          <p:cNvSpPr/>
          <p:nvPr/>
        </p:nvSpPr>
        <p:spPr>
          <a:xfrm>
            <a:off x="6278642" y="4773573"/>
            <a:ext cx="2123837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Refund &amp; Cash Advance Monitoring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6FDFA3AA-2DC3-B9F3-1250-699E1D5C6C63}"/>
              </a:ext>
            </a:extLst>
          </p:cNvPr>
          <p:cNvSpPr/>
          <p:nvPr/>
        </p:nvSpPr>
        <p:spPr>
          <a:xfrm>
            <a:off x="6278641" y="5128497"/>
            <a:ext cx="8232487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Assessed refund frequency and cash-advance utilization to identify potential dissatisfaction indicators and </a:t>
            </a:r>
          </a:p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risk-prone spending behaviors in specific categories or customer segments.</a:t>
            </a: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7358B4CB-F372-36CE-8E9C-5A2054911DD3}"/>
              </a:ext>
            </a:extLst>
          </p:cNvPr>
          <p:cNvSpPr/>
          <p:nvPr/>
        </p:nvSpPr>
        <p:spPr>
          <a:xfrm>
            <a:off x="6278642" y="57254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249CF902-E402-426C-F803-060CC0C5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5857994"/>
            <a:ext cx="7559516" cy="22860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48FA2352-46FD-2259-CC6D-AFCD8D2974CB}"/>
              </a:ext>
            </a:extLst>
          </p:cNvPr>
          <p:cNvSpPr/>
          <p:nvPr/>
        </p:nvSpPr>
        <p:spPr>
          <a:xfrm>
            <a:off x="6278642" y="6030397"/>
            <a:ext cx="3276175" cy="27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Customer-Level Spend Profiling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8585AB46-94D1-8C15-468A-20113CE738BA}"/>
              </a:ext>
            </a:extLst>
          </p:cNvPr>
          <p:cNvSpPr/>
          <p:nvPr/>
        </p:nvSpPr>
        <p:spPr>
          <a:xfrm>
            <a:off x="6278642" y="6385322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Aggregated card transactions by customer to rank high-value cardholders, calculate lifetime spend, and uncover revenue opportunities through targeted card or merchant campaigns.</a:t>
            </a:r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83D44A34-8AB8-0778-F430-31ACEE951167}"/>
              </a:ext>
            </a:extLst>
          </p:cNvPr>
          <p:cNvSpPr/>
          <p:nvPr/>
        </p:nvSpPr>
        <p:spPr>
          <a:xfrm>
            <a:off x="6278642" y="7205151"/>
            <a:ext cx="7559516" cy="2738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D3CDACF7-A0BC-6289-0319-902ED9A17CBB}"/>
              </a:ext>
            </a:extLst>
          </p:cNvPr>
          <p:cNvSpPr/>
          <p:nvPr/>
        </p:nvSpPr>
        <p:spPr>
          <a:xfrm>
            <a:off x="6278642" y="7533442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SQL Analytics</a:t>
            </a:r>
            <a:endParaRPr lang="en-US" sz="1950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16DD323F-97F1-18FA-01FC-30831223DE30}"/>
              </a:ext>
            </a:extLst>
          </p:cNvPr>
          <p:cNvSpPr/>
          <p:nvPr/>
        </p:nvSpPr>
        <p:spPr>
          <a:xfrm>
            <a:off x="6278642" y="8019693"/>
            <a:ext cx="7559516" cy="2265521"/>
          </a:xfrm>
          <a:prstGeom prst="roundRect">
            <a:avLst>
              <a:gd name="adj" fmla="val 2937"/>
            </a:avLst>
          </a:prstGeom>
          <a:solidFill>
            <a:srgbClr val="191231"/>
          </a:solidFill>
          <a:ln/>
        </p:spPr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85AD191A-9185-64CA-F79F-546777F3A09F}"/>
              </a:ext>
            </a:extLst>
          </p:cNvPr>
          <p:cNvSpPr/>
          <p:nvPr/>
        </p:nvSpPr>
        <p:spPr>
          <a:xfrm>
            <a:off x="5677324" y="8083032"/>
            <a:ext cx="8833805" cy="288976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C203F9C7-3DEE-193A-E679-C86AD45ACE1F}"/>
              </a:ext>
            </a:extLst>
          </p:cNvPr>
          <p:cNvSpPr/>
          <p:nvPr/>
        </p:nvSpPr>
        <p:spPr>
          <a:xfrm>
            <a:off x="5738190" y="8195464"/>
            <a:ext cx="5698435" cy="226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-- 30. Cards by network and status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network,status,COUNT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n_cards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cards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network,status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network,status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7B681FC-6367-39AD-0CA6-753299EEE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235" y="8186764"/>
            <a:ext cx="3715538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45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E1073-258B-FC38-A433-131826202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B6280722-7689-1F57-589E-D65D605C35F8}"/>
              </a:ext>
            </a:extLst>
          </p:cNvPr>
          <p:cNvSpPr/>
          <p:nvPr/>
        </p:nvSpPr>
        <p:spPr>
          <a:xfrm>
            <a:off x="251792" y="224492"/>
            <a:ext cx="14121424" cy="34331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0C2DE241-4C91-CA6F-EFBA-751CA2A2C456}"/>
              </a:ext>
            </a:extLst>
          </p:cNvPr>
          <p:cNvSpPr/>
          <p:nvPr/>
        </p:nvSpPr>
        <p:spPr>
          <a:xfrm>
            <a:off x="516834" y="416437"/>
            <a:ext cx="8627167" cy="2697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-- 31. Average credit limit by network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network,ROUND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(AVG(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credit_limit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),2)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avg_credit_limit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cards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1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1;</a:t>
            </a:r>
            <a:endParaRPr lang="en-US" sz="9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66C5FFB6-925C-7210-F0B3-D50A86ADD2BA}"/>
              </a:ext>
            </a:extLst>
          </p:cNvPr>
          <p:cNvSpPr/>
          <p:nvPr/>
        </p:nvSpPr>
        <p:spPr>
          <a:xfrm>
            <a:off x="251792" y="3954732"/>
            <a:ext cx="14121424" cy="319777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1D5E4B11-4141-D500-7A49-0AB41402A615}"/>
              </a:ext>
            </a:extLst>
          </p:cNvPr>
          <p:cNvSpPr/>
          <p:nvPr/>
        </p:nvSpPr>
        <p:spPr>
          <a:xfrm>
            <a:off x="516834" y="4189272"/>
            <a:ext cx="8627167" cy="275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-- 32. Purchases last month by merchant category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m.category,SUM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total_purchase_amount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merchants m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c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m.merchant_id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c.merchant_id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&gt;=DATE_TRUNC('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Month',CURRENT_DATE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- INTERVAL '1 month'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AND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&lt;DATE_TRUNC('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Month',CURRENT_DATE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AND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='purchase'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m.category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total_purchase_amount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DESC;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0" name="Shape 16">
            <a:extLst>
              <a:ext uri="{FF2B5EF4-FFF2-40B4-BE49-F238E27FC236}">
                <a16:creationId xmlns:a16="http://schemas.microsoft.com/office/drawing/2014/main" id="{A4E09526-A6C5-6E35-3FA1-0CAFC9286A8F}"/>
              </a:ext>
            </a:extLst>
          </p:cNvPr>
          <p:cNvSpPr/>
          <p:nvPr/>
        </p:nvSpPr>
        <p:spPr>
          <a:xfrm>
            <a:off x="251792" y="7449636"/>
            <a:ext cx="14121424" cy="3523165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DD6FF7F3-59D7-FBA6-D82F-69A734487329}"/>
              </a:ext>
            </a:extLst>
          </p:cNvPr>
          <p:cNvSpPr/>
          <p:nvPr/>
        </p:nvSpPr>
        <p:spPr>
          <a:xfrm>
            <a:off x="516834" y="7655756"/>
            <a:ext cx="8971724" cy="331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-- 33.TOP 50 customer by card uses when purchasing(All time)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COUNT(CASE WHEN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='purchase' THEN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ct.card_txn_id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ELSE 0 END)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SUM(CASE WHEN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='purchase' THEN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ELSE 0 END)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total_spent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 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cards ca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ca.card_id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total_spent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LIMIT 50;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D7A7E-C379-92BD-0DB4-5FBC769A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027" y="1417983"/>
            <a:ext cx="4810540" cy="197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1C980-C2D7-3D47-C0C8-E13C1921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27" y="5486400"/>
            <a:ext cx="4810539" cy="1457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1106BC-164B-7781-8B99-238CDE67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028" y="7655756"/>
            <a:ext cx="4810540" cy="33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1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45DC-BFFE-4B3A-4CFB-2BF4D9A63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856D5562-7FF7-D2DF-03C7-57A13F14C9ED}"/>
              </a:ext>
            </a:extLst>
          </p:cNvPr>
          <p:cNvSpPr/>
          <p:nvPr/>
        </p:nvSpPr>
        <p:spPr>
          <a:xfrm>
            <a:off x="251792" y="224492"/>
            <a:ext cx="14121424" cy="4418024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F408942-C33F-6A42-6061-0D705999D24A}"/>
              </a:ext>
            </a:extLst>
          </p:cNvPr>
          <p:cNvSpPr/>
          <p:nvPr/>
        </p:nvSpPr>
        <p:spPr>
          <a:xfrm>
            <a:off x="516834" y="416437"/>
            <a:ext cx="8627167" cy="377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-- 34.TOP 100 customer by card uses(in this year)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COUNT(CASE WHEN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='purchase' THEN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ct.card_txn_id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ELSE 0 END)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SUM(CASE WHEN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='purchase' THEN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ELSE 0 END)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total_spent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 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cards ca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ca.card_id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&gt;= CURRENT_DATE - INTERVAL '1 year'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AND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&lt;'2025-01-01'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total_spent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LIMIT 100;</a:t>
            </a:r>
            <a:endParaRPr lang="en-US" sz="8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9F202D0C-D018-3DC9-7260-6BCE25703233}"/>
              </a:ext>
            </a:extLst>
          </p:cNvPr>
          <p:cNvSpPr/>
          <p:nvPr/>
        </p:nvSpPr>
        <p:spPr>
          <a:xfrm>
            <a:off x="251792" y="4851090"/>
            <a:ext cx="14121424" cy="3475066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6021EBE9-FFF7-1B65-1667-A0E20CB4943B}"/>
              </a:ext>
            </a:extLst>
          </p:cNvPr>
          <p:cNvSpPr/>
          <p:nvPr/>
        </p:nvSpPr>
        <p:spPr>
          <a:xfrm>
            <a:off x="516833" y="5084800"/>
            <a:ext cx="8627167" cy="213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-- 35. Cash advance total per card (last 90 days)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SUM(CASE WHEN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cash_advance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' THEN amount ELSE 0 END)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total_spent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&gt;= CURRENT_DATE - INTERVAL '90 days'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total_spent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396C2-44B0-070B-C6AD-B3F4AEB7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65" y="1311965"/>
            <a:ext cx="6096001" cy="3148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AD02B9-72DB-04B7-4286-FB6AD10AF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91" y="5356305"/>
            <a:ext cx="2902227" cy="271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4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371F3-0271-85E0-BF12-F2765CB58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4C18FBBF-250F-F671-AE29-E2DE3E00BBE4}"/>
              </a:ext>
            </a:extLst>
          </p:cNvPr>
          <p:cNvSpPr/>
          <p:nvPr/>
        </p:nvSpPr>
        <p:spPr>
          <a:xfrm>
            <a:off x="251792" y="224492"/>
            <a:ext cx="14121424" cy="3380099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99E1576E-85A2-0076-F1C9-75D15114B755}"/>
              </a:ext>
            </a:extLst>
          </p:cNvPr>
          <p:cNvSpPr/>
          <p:nvPr/>
        </p:nvSpPr>
        <p:spPr>
          <a:xfrm>
            <a:off x="516834" y="416437"/>
            <a:ext cx="7241081" cy="377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-- 36. Top 30 merchants by spend in last 60 days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m.merchant_id,m.merchant_name,m.category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total_spent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merchants m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m.merchant_id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ct.merchant_id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&gt;= CURRENT_DATE - INTERVAL '60 days'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m.merchant_id,m.merchant_name,m.category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total_spent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LIMIT 30;</a:t>
            </a:r>
            <a:endParaRPr lang="en-US" sz="7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51031AB0-09D1-0F53-0D1F-E2E2B2EA6214}"/>
              </a:ext>
            </a:extLst>
          </p:cNvPr>
          <p:cNvSpPr/>
          <p:nvPr/>
        </p:nvSpPr>
        <p:spPr>
          <a:xfrm>
            <a:off x="251792" y="3796536"/>
            <a:ext cx="14121424" cy="4565586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0213988F-DEFE-56DB-286C-AF4FCA58B811}"/>
              </a:ext>
            </a:extLst>
          </p:cNvPr>
          <p:cNvSpPr/>
          <p:nvPr/>
        </p:nvSpPr>
        <p:spPr>
          <a:xfrm>
            <a:off x="516833" y="4015982"/>
            <a:ext cx="8627167" cy="2767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-- 37. Customers with cards but no card 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(ct.*)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n_transactions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cards ca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ca.card_id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HAVING COUNT(ct.*) IS NULL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0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D0A66-321E-4255-673C-D7C0810D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957" y="649358"/>
            <a:ext cx="6090609" cy="277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4B8C2-4BFF-C3D0-D226-5C9275BB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661" y="5950226"/>
            <a:ext cx="5512905" cy="21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9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54A10-78C9-A3D9-5096-C98F8FA3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41BBE5C-6FD7-5513-BEE1-F03CBF20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B68BCBE-9DA7-1252-583E-77A9E18FB26C}"/>
              </a:ext>
            </a:extLst>
          </p:cNvPr>
          <p:cNvSpPr/>
          <p:nvPr/>
        </p:nvSpPr>
        <p:spPr>
          <a:xfrm>
            <a:off x="6278642" y="624245"/>
            <a:ext cx="5824895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Customer 360 View</a:t>
            </a:r>
          </a:p>
          <a:p>
            <a:pPr marL="0" indent="0" algn="l">
              <a:lnSpc>
                <a:spcPts val="4050"/>
              </a:lnSpc>
              <a:buNone/>
            </a:pPr>
            <a:endParaRPr lang="en-US" sz="32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7C5197-6AD0-B659-E337-94214E564A86}"/>
              </a:ext>
            </a:extLst>
          </p:cNvPr>
          <p:cNvSpPr/>
          <p:nvPr/>
        </p:nvSpPr>
        <p:spPr>
          <a:xfrm>
            <a:off x="6278642" y="13817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E9890CF4-D020-3FCA-56E6-F7A562C85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1628061"/>
            <a:ext cx="7559516" cy="2286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C76008E2-6B39-0C98-A2D5-1D0FE655EF69}"/>
              </a:ext>
            </a:extLst>
          </p:cNvPr>
          <p:cNvSpPr/>
          <p:nvPr/>
        </p:nvSpPr>
        <p:spPr>
          <a:xfrm>
            <a:off x="6278642" y="1752957"/>
            <a:ext cx="232374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Unified Customer Profile Mapping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49F027A-ACCF-A769-25ED-5229A5EA7664}"/>
              </a:ext>
            </a:extLst>
          </p:cNvPr>
          <p:cNvSpPr/>
          <p:nvPr/>
        </p:nvSpPr>
        <p:spPr>
          <a:xfrm>
            <a:off x="6278642" y="2107883"/>
            <a:ext cx="7559516" cy="483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Consolidated customer demographics, account holdings, card ownership, and loan exposure into a single analytical view to enable holistic insight into individual customer relationships.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A79EA04-1E4B-943E-8596-40DC32F9CE7A}"/>
              </a:ext>
            </a:extLst>
          </p:cNvPr>
          <p:cNvSpPr/>
          <p:nvPr/>
        </p:nvSpPr>
        <p:spPr>
          <a:xfrm>
            <a:off x="6278642" y="2892028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74ED3DF3-5EA9-E5E6-5EF4-476A4AA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3122533"/>
            <a:ext cx="7559516" cy="2286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61D25CB3-D056-1883-34C1-F17811CB3C61}"/>
              </a:ext>
            </a:extLst>
          </p:cNvPr>
          <p:cNvSpPr/>
          <p:nvPr/>
        </p:nvSpPr>
        <p:spPr>
          <a:xfrm>
            <a:off x="6278642" y="3263265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Product Penetration &amp; Engagement Scoring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A7955D0-3CBC-B4CF-327C-BD1B8D6CFBD0}"/>
              </a:ext>
            </a:extLst>
          </p:cNvPr>
          <p:cNvSpPr/>
          <p:nvPr/>
        </p:nvSpPr>
        <p:spPr>
          <a:xfrm>
            <a:off x="6278642" y="3618190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Calculated product mix metrics (accounts + cards + loans) per customer to measure engagement depth, identify single-product vs. multi-product customers, and prioritize upselling opportunities.</a:t>
            </a: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97D0BE5-CCC5-1A95-2511-6016B4E9474C}"/>
              </a:ext>
            </a:extLst>
          </p:cNvPr>
          <p:cNvSpPr/>
          <p:nvPr/>
        </p:nvSpPr>
        <p:spPr>
          <a:xfrm>
            <a:off x="6278642" y="4402336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2F301C78-D4A7-DB63-2D39-8E11F7DDE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4617006"/>
            <a:ext cx="7559516" cy="2286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3EB7098D-8771-648A-5E65-B4009CC0B806}"/>
              </a:ext>
            </a:extLst>
          </p:cNvPr>
          <p:cNvSpPr/>
          <p:nvPr/>
        </p:nvSpPr>
        <p:spPr>
          <a:xfrm>
            <a:off x="6278642" y="4773573"/>
            <a:ext cx="2123837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 err="1">
                <a:solidFill>
                  <a:schemeClr val="bg1"/>
                </a:solidFill>
                <a:latin typeface="Petrona Bold"/>
              </a:rPr>
              <a:t>Behavioral</a:t>
            </a:r>
            <a:r>
              <a:rPr lang="en-IN" sz="1600" dirty="0">
                <a:solidFill>
                  <a:schemeClr val="bg1"/>
                </a:solidFill>
                <a:latin typeface="Petrona Bold"/>
              </a:rPr>
              <a:t> &amp; Financial Activity Indicators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EB597C2C-36E5-04BE-8BCD-17EC73C003C3}"/>
              </a:ext>
            </a:extLst>
          </p:cNvPr>
          <p:cNvSpPr/>
          <p:nvPr/>
        </p:nvSpPr>
        <p:spPr>
          <a:xfrm>
            <a:off x="6278641" y="5128497"/>
            <a:ext cx="8232487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Integrated transaction frequency, average balance trends, and card spend patterns to evaluate customer </a:t>
            </a:r>
          </a:p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activity levels and categorize customers into behavioral personas (active, at-risk, dormant).</a:t>
            </a: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D28CA44E-4E79-732B-5C50-BC0D92402819}"/>
              </a:ext>
            </a:extLst>
          </p:cNvPr>
          <p:cNvSpPr/>
          <p:nvPr/>
        </p:nvSpPr>
        <p:spPr>
          <a:xfrm>
            <a:off x="6278642" y="57254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BB5C40E4-ABFE-93AC-0D5A-3D71683E1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5857994"/>
            <a:ext cx="7559516" cy="22860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FE963F8A-ED6D-0D1B-8F8F-23B3AD11569C}"/>
              </a:ext>
            </a:extLst>
          </p:cNvPr>
          <p:cNvSpPr/>
          <p:nvPr/>
        </p:nvSpPr>
        <p:spPr>
          <a:xfrm>
            <a:off x="6278642" y="6030397"/>
            <a:ext cx="3276175" cy="27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Value Segmentation &amp; Priority Targeting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8FF0651D-763F-B632-239E-38100B9A93DE}"/>
              </a:ext>
            </a:extLst>
          </p:cNvPr>
          <p:cNvSpPr/>
          <p:nvPr/>
        </p:nvSpPr>
        <p:spPr>
          <a:xfrm>
            <a:off x="6278642" y="6385322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Ranked customers using aggregated KPIs (total balance, total spend, loan principal exposure) to identify high-value segments and support targeted retention or growth strategies.</a:t>
            </a:r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0B6DF12A-2BB2-D2A9-C320-0E6B70291F3C}"/>
              </a:ext>
            </a:extLst>
          </p:cNvPr>
          <p:cNvSpPr/>
          <p:nvPr/>
        </p:nvSpPr>
        <p:spPr>
          <a:xfrm>
            <a:off x="6278642" y="7205151"/>
            <a:ext cx="7559516" cy="2738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7601C1F2-8DB1-51CC-36E0-91DDAB9873DF}"/>
              </a:ext>
            </a:extLst>
          </p:cNvPr>
          <p:cNvSpPr/>
          <p:nvPr/>
        </p:nvSpPr>
        <p:spPr>
          <a:xfrm>
            <a:off x="6278642" y="7533442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SQL Analytics</a:t>
            </a:r>
            <a:endParaRPr lang="en-US" sz="1950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A6B0AAD0-C455-19E8-EA66-7091F15A4B02}"/>
              </a:ext>
            </a:extLst>
          </p:cNvPr>
          <p:cNvSpPr/>
          <p:nvPr/>
        </p:nvSpPr>
        <p:spPr>
          <a:xfrm>
            <a:off x="6278642" y="8019693"/>
            <a:ext cx="7559516" cy="2265521"/>
          </a:xfrm>
          <a:prstGeom prst="roundRect">
            <a:avLst>
              <a:gd name="adj" fmla="val 2937"/>
            </a:avLst>
          </a:prstGeom>
          <a:solidFill>
            <a:srgbClr val="191231"/>
          </a:solidFill>
          <a:ln/>
        </p:spPr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71B959D0-6BED-EBE4-1746-7DA9B8FDFBAB}"/>
              </a:ext>
            </a:extLst>
          </p:cNvPr>
          <p:cNvSpPr/>
          <p:nvPr/>
        </p:nvSpPr>
        <p:spPr>
          <a:xfrm>
            <a:off x="5677324" y="8083032"/>
            <a:ext cx="8833805" cy="288976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5B46907E-4CBC-CA99-331A-AEA809D2CB36}"/>
              </a:ext>
            </a:extLst>
          </p:cNvPr>
          <p:cNvSpPr/>
          <p:nvPr/>
        </p:nvSpPr>
        <p:spPr>
          <a:xfrm>
            <a:off x="5738190" y="8195464"/>
            <a:ext cx="5314123" cy="226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-- 38. Cardholders per customer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(ca.*)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n_cards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cards ca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CC0F2C-93E4-7D9F-4D32-A3FA5A177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179" y="8195464"/>
            <a:ext cx="3265431" cy="26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42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A544-D210-C327-3C3F-3A1E114BC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7DA88C81-F9C8-5EE3-124A-51E6DD092174}"/>
              </a:ext>
            </a:extLst>
          </p:cNvPr>
          <p:cNvSpPr/>
          <p:nvPr/>
        </p:nvSpPr>
        <p:spPr>
          <a:xfrm>
            <a:off x="251792" y="224492"/>
            <a:ext cx="14121424" cy="34331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3F18821E-B2AE-2157-5C50-73BC118C35A0}"/>
              </a:ext>
            </a:extLst>
          </p:cNvPr>
          <p:cNvSpPr/>
          <p:nvPr/>
        </p:nvSpPr>
        <p:spPr>
          <a:xfrm>
            <a:off x="516834" y="416437"/>
            <a:ext cx="8627167" cy="2697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-- 39. Total card spend per customer (lifetime)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c.customer_id,c.full_name,SUM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n_cards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cards ca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ca.card_id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HAVING SUM(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IS NOT NULL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8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F1238FCC-9FD4-11D9-1654-D4DB27BD6B28}"/>
              </a:ext>
            </a:extLst>
          </p:cNvPr>
          <p:cNvSpPr/>
          <p:nvPr/>
        </p:nvSpPr>
        <p:spPr>
          <a:xfrm>
            <a:off x="251792" y="3954732"/>
            <a:ext cx="14121424" cy="319777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1D2CA671-1820-91A8-A72C-B281F3CE1B90}"/>
              </a:ext>
            </a:extLst>
          </p:cNvPr>
          <p:cNvSpPr/>
          <p:nvPr/>
        </p:nvSpPr>
        <p:spPr>
          <a:xfrm>
            <a:off x="516834" y="4189272"/>
            <a:ext cx="8627167" cy="275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-- 40. Customers with any loan and at least one card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COUNT(l.*)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n_loans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COUNT(ca.*)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n_cards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loans l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cards ca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HAVING COUNT(ca.*) &gt;= 1 AND COUNT(l.*) &gt;=1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0" name="Shape 16">
            <a:extLst>
              <a:ext uri="{FF2B5EF4-FFF2-40B4-BE49-F238E27FC236}">
                <a16:creationId xmlns:a16="http://schemas.microsoft.com/office/drawing/2014/main" id="{D4729BEB-0CD1-F9EE-F462-10EBECCD85F5}"/>
              </a:ext>
            </a:extLst>
          </p:cNvPr>
          <p:cNvSpPr/>
          <p:nvPr/>
        </p:nvSpPr>
        <p:spPr>
          <a:xfrm>
            <a:off x="251792" y="7449636"/>
            <a:ext cx="14121424" cy="3523165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6E39518B-5932-BD67-EEB5-70973BE69D17}"/>
              </a:ext>
            </a:extLst>
          </p:cNvPr>
          <p:cNvSpPr/>
          <p:nvPr/>
        </p:nvSpPr>
        <p:spPr>
          <a:xfrm>
            <a:off x="516834" y="7655756"/>
            <a:ext cx="8971724" cy="331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-- 41. Salary accounts by branch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(COUNT(a.*) FILTER(WHERE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'salary'))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salary_accounts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branches b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accounts a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a.branch_id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74E5F-2A25-881B-28B9-B315600E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87" y="754752"/>
            <a:ext cx="4439479" cy="2697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9BBFC0-B80C-DCF6-626D-1103E08B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697" y="4293704"/>
            <a:ext cx="5300870" cy="2650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EBB90F-FD37-CE4A-A8A5-5C651334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87" y="7924801"/>
            <a:ext cx="4439479" cy="28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9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0F5C-2666-9457-0330-BD2278E6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5FA373B-3F77-A227-616B-2287E579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6016A3F-A6BD-D760-DE6F-CD75A0E7490F}"/>
              </a:ext>
            </a:extLst>
          </p:cNvPr>
          <p:cNvSpPr/>
          <p:nvPr/>
        </p:nvSpPr>
        <p:spPr>
          <a:xfrm>
            <a:off x="6278642" y="624245"/>
            <a:ext cx="5824895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Period &amp; KPI Snapshots</a:t>
            </a:r>
          </a:p>
          <a:p>
            <a:pPr marL="0" indent="0" algn="l">
              <a:lnSpc>
                <a:spcPts val="4050"/>
              </a:lnSpc>
              <a:buNone/>
            </a:pPr>
            <a:endParaRPr lang="en-US" sz="32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11F796C-5052-6F42-2061-C72CDDD7989C}"/>
              </a:ext>
            </a:extLst>
          </p:cNvPr>
          <p:cNvSpPr/>
          <p:nvPr/>
        </p:nvSpPr>
        <p:spPr>
          <a:xfrm>
            <a:off x="6278642" y="13817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90DDA4D3-5870-267D-1414-753038585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1628061"/>
            <a:ext cx="7559516" cy="2286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C055CC10-EA0C-22F4-C76E-E531F5E32E7D}"/>
              </a:ext>
            </a:extLst>
          </p:cNvPr>
          <p:cNvSpPr/>
          <p:nvPr/>
        </p:nvSpPr>
        <p:spPr>
          <a:xfrm>
            <a:off x="6278642" y="1752957"/>
            <a:ext cx="232374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Time-Based Performance Tracking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353B0B5-6012-1FBB-F12D-3E5A71852616}"/>
              </a:ext>
            </a:extLst>
          </p:cNvPr>
          <p:cNvSpPr/>
          <p:nvPr/>
        </p:nvSpPr>
        <p:spPr>
          <a:xfrm>
            <a:off x="6278642" y="2107883"/>
            <a:ext cx="7559516" cy="483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Implemented monthly and quarterly financial snapshots using date truncation and interval logic to compare performance periods and monitor operational trends across the bank ecosystem.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40A15FA-9406-D72C-6708-1DA3FDAED13B}"/>
              </a:ext>
            </a:extLst>
          </p:cNvPr>
          <p:cNvSpPr/>
          <p:nvPr/>
        </p:nvSpPr>
        <p:spPr>
          <a:xfrm>
            <a:off x="6278642" y="2892028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311AC998-94BA-99DB-7958-41A587A83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3122533"/>
            <a:ext cx="7559516" cy="2286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3A4C58BD-6A36-AADA-3F3B-832CF9C234E3}"/>
              </a:ext>
            </a:extLst>
          </p:cNvPr>
          <p:cNvSpPr/>
          <p:nvPr/>
        </p:nvSpPr>
        <p:spPr>
          <a:xfrm>
            <a:off x="6278642" y="3263265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Revenue &amp; Cost Indicator Extraction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63CEB6F-1B28-0961-7D5E-6A75FF383B1E}"/>
              </a:ext>
            </a:extLst>
          </p:cNvPr>
          <p:cNvSpPr/>
          <p:nvPr/>
        </p:nvSpPr>
        <p:spPr>
          <a:xfrm>
            <a:off x="6278642" y="3618190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Calculated key revenue-linked KPIs such as interest credited and fee collections, alongside expense indicators like transactional outflows, to generate simplified profitability signals.</a:t>
            </a: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61D0C6C-7A4B-E70C-A997-6A0F1BD221CC}"/>
              </a:ext>
            </a:extLst>
          </p:cNvPr>
          <p:cNvSpPr/>
          <p:nvPr/>
        </p:nvSpPr>
        <p:spPr>
          <a:xfrm>
            <a:off x="6278642" y="4402336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00B8454A-54EE-47F5-69F6-B183874A0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4617006"/>
            <a:ext cx="7559516" cy="2286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1CCA4D57-7797-D8BD-14BE-B5CAA5EC76B3}"/>
              </a:ext>
            </a:extLst>
          </p:cNvPr>
          <p:cNvSpPr/>
          <p:nvPr/>
        </p:nvSpPr>
        <p:spPr>
          <a:xfrm>
            <a:off x="6278642" y="4773573"/>
            <a:ext cx="2123837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Customer &amp; Account Activity Recency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CA019DEE-03D1-B340-5CD6-DF391735893D}"/>
              </a:ext>
            </a:extLst>
          </p:cNvPr>
          <p:cNvSpPr/>
          <p:nvPr/>
        </p:nvSpPr>
        <p:spPr>
          <a:xfrm>
            <a:off x="6278641" y="5128497"/>
            <a:ext cx="8232487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Evaluated recent onboarding counts, active accounts, and recency of last transaction metrics to track</a:t>
            </a:r>
          </a:p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customer lifecycle movement and detect early signs of inactivity or churn risk.</a:t>
            </a: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F0AD3D10-1AD8-79BC-BD23-DA9F609ABF33}"/>
              </a:ext>
            </a:extLst>
          </p:cNvPr>
          <p:cNvSpPr/>
          <p:nvPr/>
        </p:nvSpPr>
        <p:spPr>
          <a:xfrm>
            <a:off x="6278642" y="57254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41414049-B4EE-F527-A86A-DF6A701F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5857994"/>
            <a:ext cx="7559516" cy="22860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22A4A17D-A0A4-8483-6C24-87C7614EC28D}"/>
              </a:ext>
            </a:extLst>
          </p:cNvPr>
          <p:cNvSpPr/>
          <p:nvPr/>
        </p:nvSpPr>
        <p:spPr>
          <a:xfrm>
            <a:off x="6278642" y="6030397"/>
            <a:ext cx="3276175" cy="27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Portfolio Health Monitoring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333F913D-608B-1AF6-EF74-E448D3C3AB5A}"/>
              </a:ext>
            </a:extLst>
          </p:cNvPr>
          <p:cNvSpPr/>
          <p:nvPr/>
        </p:nvSpPr>
        <p:spPr>
          <a:xfrm>
            <a:off x="6278642" y="6385322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Built snapshot views to assess real-time portfolio exposure, including active loan volumes, card usage trends, and high-value transaction flows, enabling fast management reporting.</a:t>
            </a:r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991B8114-E953-4772-C86D-B9F57B50B7CF}"/>
              </a:ext>
            </a:extLst>
          </p:cNvPr>
          <p:cNvSpPr/>
          <p:nvPr/>
        </p:nvSpPr>
        <p:spPr>
          <a:xfrm>
            <a:off x="6278642" y="7205151"/>
            <a:ext cx="7559516" cy="2738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D5A1C8D5-8381-4AD1-EAC9-E0DAD0D78242}"/>
              </a:ext>
            </a:extLst>
          </p:cNvPr>
          <p:cNvSpPr/>
          <p:nvPr/>
        </p:nvSpPr>
        <p:spPr>
          <a:xfrm>
            <a:off x="6278642" y="7533442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SQL Analytics</a:t>
            </a:r>
            <a:endParaRPr lang="en-US" sz="1950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FF334829-41A0-1F5E-7FD3-919D1E7F2DFE}"/>
              </a:ext>
            </a:extLst>
          </p:cNvPr>
          <p:cNvSpPr/>
          <p:nvPr/>
        </p:nvSpPr>
        <p:spPr>
          <a:xfrm>
            <a:off x="6278642" y="8019693"/>
            <a:ext cx="7559516" cy="2265521"/>
          </a:xfrm>
          <a:prstGeom prst="roundRect">
            <a:avLst>
              <a:gd name="adj" fmla="val 2937"/>
            </a:avLst>
          </a:prstGeom>
          <a:solidFill>
            <a:srgbClr val="191231"/>
          </a:solidFill>
          <a:ln/>
        </p:spPr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15E1AC4F-6CB5-A324-6E68-610002F35C09}"/>
              </a:ext>
            </a:extLst>
          </p:cNvPr>
          <p:cNvSpPr/>
          <p:nvPr/>
        </p:nvSpPr>
        <p:spPr>
          <a:xfrm>
            <a:off x="5677324" y="8083032"/>
            <a:ext cx="8833805" cy="288976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48F936BA-43E9-95CF-30E1-490AACC68ABA}"/>
              </a:ext>
            </a:extLst>
          </p:cNvPr>
          <p:cNvSpPr/>
          <p:nvPr/>
        </p:nvSpPr>
        <p:spPr>
          <a:xfrm>
            <a:off x="5738190" y="8195464"/>
            <a:ext cx="8494645" cy="2654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-- 42. Interest credited YTD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(SUM(amount) FILTER(WHERE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'interest'))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YTD_interest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&gt;=DATE_TRUNC('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Year',CURRENT_DATE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);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90DE24-B882-2466-1F12-7FE42082F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2643" y="9434713"/>
            <a:ext cx="2748015" cy="13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2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4C1FE-69A9-C78C-458D-D75966731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52258A0F-B474-A64B-126A-2CA4CB20F537}"/>
              </a:ext>
            </a:extLst>
          </p:cNvPr>
          <p:cNvSpPr/>
          <p:nvPr/>
        </p:nvSpPr>
        <p:spPr>
          <a:xfrm>
            <a:off x="251792" y="224492"/>
            <a:ext cx="14121424" cy="34331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569BD591-D90B-619A-4996-F083D6919EBF}"/>
              </a:ext>
            </a:extLst>
          </p:cNvPr>
          <p:cNvSpPr/>
          <p:nvPr/>
        </p:nvSpPr>
        <p:spPr>
          <a:xfrm>
            <a:off x="516834" y="416437"/>
            <a:ext cx="8627167" cy="2697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-- 43. Accounts opened by year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EXTRACT(YEAR FROM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opened_on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years,COUNT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(*)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n_accounts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accounts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1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1;</a:t>
            </a:r>
            <a:endParaRPr lang="en-US" sz="7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F280C771-2554-23F3-EDFA-AA87EB4E5675}"/>
              </a:ext>
            </a:extLst>
          </p:cNvPr>
          <p:cNvSpPr/>
          <p:nvPr/>
        </p:nvSpPr>
        <p:spPr>
          <a:xfrm>
            <a:off x="251792" y="3954732"/>
            <a:ext cx="14121424" cy="319777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8BD5C86-0706-5773-E4F7-CE19F186C041}"/>
              </a:ext>
            </a:extLst>
          </p:cNvPr>
          <p:cNvSpPr/>
          <p:nvPr/>
        </p:nvSpPr>
        <p:spPr>
          <a:xfrm>
            <a:off x="516835" y="4189272"/>
            <a:ext cx="8454888" cy="275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-- 44. Total transactions amounts by year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EXTRACT(YEAR FROM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years,</a:t>
            </a:r>
          </a:p>
          <a:p>
            <a:pPr>
              <a:lnSpc>
                <a:spcPts val="1950"/>
              </a:lnSpc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SUM(CASE WHEN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IN 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fee','transfer_out','withdrawal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') THEN -amount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	ELSE amount END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	)AS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total_amount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years,txn_type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years,txn_type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10" name="Shape 16">
            <a:extLst>
              <a:ext uri="{FF2B5EF4-FFF2-40B4-BE49-F238E27FC236}">
                <a16:creationId xmlns:a16="http://schemas.microsoft.com/office/drawing/2014/main" id="{FA2DB3D8-0B48-A36F-60C3-83FA72703DE2}"/>
              </a:ext>
            </a:extLst>
          </p:cNvPr>
          <p:cNvSpPr/>
          <p:nvPr/>
        </p:nvSpPr>
        <p:spPr>
          <a:xfrm>
            <a:off x="251792" y="7449636"/>
            <a:ext cx="14121424" cy="3523165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8E679B49-FD85-0861-AEA9-0F0A7F1C3980}"/>
              </a:ext>
            </a:extLst>
          </p:cNvPr>
          <p:cNvSpPr/>
          <p:nvPr/>
        </p:nvSpPr>
        <p:spPr>
          <a:xfrm>
            <a:off x="516834" y="7655756"/>
            <a:ext cx="8971724" cy="331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-- 45. Customers opened accounts in this year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COUNT(a.*)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n_accounts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opened_on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&gt;= DATE_TRUNC('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Year',CURRENT_DATE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5AFBB-0647-9DAC-BFD2-2A2E4445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131" y="1007166"/>
            <a:ext cx="2650436" cy="242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4C68-6F43-798C-C413-7D600406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852" y="4218843"/>
            <a:ext cx="4346713" cy="2685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FD0461-FED9-69F9-6C09-498282C4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852" y="7951305"/>
            <a:ext cx="4346715" cy="27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2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4621"/>
            <a:ext cx="5482709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Architecture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1750576"/>
            <a:ext cx="7556421" cy="1656398"/>
          </a:xfrm>
          <a:prstGeom prst="roundRect">
            <a:avLst>
              <a:gd name="adj" fmla="val 517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483" y="196226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Entities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05483" y="2419469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Branches: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Physical locations with operational data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05483" y="2868573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 profile with demographics and contact information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93790" y="3611047"/>
            <a:ext cx="7556421" cy="1656398"/>
          </a:xfrm>
          <a:prstGeom prst="roundRect">
            <a:avLst>
              <a:gd name="adj" fmla="val 517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05483" y="3822740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Products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05483" y="4279940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Savings, checking, salary accounts with balance tracking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05483" y="4729043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Personal, home, auto loans with interest and term details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93790" y="5471517"/>
            <a:ext cx="7556421" cy="2105501"/>
          </a:xfrm>
          <a:prstGeom prst="roundRect">
            <a:avLst>
              <a:gd name="adj" fmla="val 40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5483" y="5683210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Transaction Systems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05483" y="6140410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Multi-channel deposits, withdrawals, transfers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05483" y="6589514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Credit/debit cards across Visa, Mastercard, RuPay networks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05483" y="7038618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 Transactions: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Purchases, cash advances, refunds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93790" y="7781092"/>
            <a:ext cx="7556421" cy="1207294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05483" y="7992785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Merchant Network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05483" y="8449985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Merchants:</a:t>
            </a: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Retail partners categorized by industry and location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93790" y="9217938"/>
            <a:ext cx="7556421" cy="980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architecture employs foreign key relationships ensuring referential integrity. Normalized structure enables efficient joins and maintains data consistency across all banking operations.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A3DD-6624-A706-F007-48F66363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08852AB6-1369-7E5A-21F8-01F32CD71A65}"/>
              </a:ext>
            </a:extLst>
          </p:cNvPr>
          <p:cNvSpPr/>
          <p:nvPr/>
        </p:nvSpPr>
        <p:spPr>
          <a:xfrm>
            <a:off x="251792" y="224492"/>
            <a:ext cx="14121424" cy="288976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5A2E25D-6795-10D6-7CC6-4ADC6DC645DD}"/>
              </a:ext>
            </a:extLst>
          </p:cNvPr>
          <p:cNvSpPr/>
          <p:nvPr/>
        </p:nvSpPr>
        <p:spPr>
          <a:xfrm>
            <a:off x="516834" y="416437"/>
            <a:ext cx="8627167" cy="2697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-- 46. Total accounts opened YTD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SUM(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n_accounts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total_YTD_accounts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FROM(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COUNT(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n_accounts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opened_on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&gt;= DATE_TRUNC('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Year',CURRENT_DATE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16">
            <a:extLst>
              <a:ext uri="{FF2B5EF4-FFF2-40B4-BE49-F238E27FC236}">
                <a16:creationId xmlns:a16="http://schemas.microsoft.com/office/drawing/2014/main" id="{13A1F140-459F-A73F-C22B-DABDC7863B2D}"/>
              </a:ext>
            </a:extLst>
          </p:cNvPr>
          <p:cNvSpPr/>
          <p:nvPr/>
        </p:nvSpPr>
        <p:spPr>
          <a:xfrm>
            <a:off x="251792" y="3354757"/>
            <a:ext cx="14121424" cy="2436443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99C89A00-443A-7850-D622-41D3B969CF5B}"/>
              </a:ext>
            </a:extLst>
          </p:cNvPr>
          <p:cNvSpPr/>
          <p:nvPr/>
        </p:nvSpPr>
        <p:spPr>
          <a:xfrm>
            <a:off x="516834" y="3553168"/>
            <a:ext cx="8454888" cy="173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-- 47. Transactions completed by cards in this year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COUNT(*)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YTD_transactions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txn_timestamp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&gt;= DATE_TRUNC('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Year',CURRENT_DATE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0" name="Shape 16">
            <a:extLst>
              <a:ext uri="{FF2B5EF4-FFF2-40B4-BE49-F238E27FC236}">
                <a16:creationId xmlns:a16="http://schemas.microsoft.com/office/drawing/2014/main" id="{F239AF70-DDB7-5FEE-9558-BD6F7E113B58}"/>
              </a:ext>
            </a:extLst>
          </p:cNvPr>
          <p:cNvSpPr/>
          <p:nvPr/>
        </p:nvSpPr>
        <p:spPr>
          <a:xfrm>
            <a:off x="251792" y="6031698"/>
            <a:ext cx="14121424" cy="494110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6C2310C6-C93A-92AA-2DDD-634843F71B43}"/>
              </a:ext>
            </a:extLst>
          </p:cNvPr>
          <p:cNvSpPr/>
          <p:nvPr/>
        </p:nvSpPr>
        <p:spPr>
          <a:xfrm>
            <a:off x="516834" y="6290782"/>
            <a:ext cx="8971724" cy="331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-- 48. Customers that buys card in this year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(ca.*)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n_cards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cards ca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ca.issued_on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&gt;= DATE_TRUNC('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Year',CURRENT_DATE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4E706-6033-2471-B45F-AC67E6C4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57" y="1258958"/>
            <a:ext cx="4015409" cy="1590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F0AE6F-29D2-542F-C44F-D80B847A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57" y="4148726"/>
            <a:ext cx="4015409" cy="13774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8CD68-5C71-786D-04DB-C537793C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1" y="6558665"/>
            <a:ext cx="5579166" cy="41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FB7CE-DD36-CAF8-21BD-A9568B262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D922B645-E811-C1E1-DF7F-B664BB45D27F}"/>
              </a:ext>
            </a:extLst>
          </p:cNvPr>
          <p:cNvSpPr/>
          <p:nvPr/>
        </p:nvSpPr>
        <p:spPr>
          <a:xfrm>
            <a:off x="251792" y="224492"/>
            <a:ext cx="14121424" cy="89195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8977795C-29CA-C95B-669B-6610ED564B14}"/>
              </a:ext>
            </a:extLst>
          </p:cNvPr>
          <p:cNvSpPr/>
          <p:nvPr/>
        </p:nvSpPr>
        <p:spPr>
          <a:xfrm>
            <a:off x="516834" y="416437"/>
            <a:ext cx="8627167" cy="2697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-- 49. Cards expiring in next 60 days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card_id,account_id,network,expires_on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cards 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expires_on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&gt; CURRENT_DATE AND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expires_on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&lt;= CURRENT_DATE + INTERVAL '60 days'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expires_on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5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1A9CAB-E9EF-CE2B-D60F-8CAB567A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339" y="1616765"/>
            <a:ext cx="8998227" cy="73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43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3FF6E-838C-C142-D0EE-EDBB33DD4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C6A62B5-2164-29D0-E275-A9C8D5AB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6B0E0BC-584B-2AEB-A2E9-5C656B6BE40A}"/>
              </a:ext>
            </a:extLst>
          </p:cNvPr>
          <p:cNvSpPr/>
          <p:nvPr/>
        </p:nvSpPr>
        <p:spPr>
          <a:xfrm>
            <a:off x="6278642" y="624245"/>
            <a:ext cx="5824895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Customer Balance Summary</a:t>
            </a:r>
          </a:p>
          <a:p>
            <a:pPr marL="0" indent="0" algn="l">
              <a:lnSpc>
                <a:spcPts val="4050"/>
              </a:lnSpc>
              <a:buNone/>
            </a:pPr>
            <a:endParaRPr lang="en-US" sz="32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68B0306-5F5D-D4C9-F282-74D846843821}"/>
              </a:ext>
            </a:extLst>
          </p:cNvPr>
          <p:cNvSpPr/>
          <p:nvPr/>
        </p:nvSpPr>
        <p:spPr>
          <a:xfrm>
            <a:off x="6278642" y="13817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FDE0B327-F680-CC86-1FF2-54323B7DC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1628061"/>
            <a:ext cx="7559516" cy="2286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0CD8C15C-0CC2-A65D-BE32-36FBA41D3FF3}"/>
              </a:ext>
            </a:extLst>
          </p:cNvPr>
          <p:cNvSpPr/>
          <p:nvPr/>
        </p:nvSpPr>
        <p:spPr>
          <a:xfrm>
            <a:off x="6278642" y="1752957"/>
            <a:ext cx="232374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  <a:latin typeface="Petrona Bold"/>
              </a:rPr>
              <a:t>Total Balance Consolidation Across Accounts</a:t>
            </a: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074F03F-56A2-A745-10E4-FD64C8EB5464}"/>
              </a:ext>
            </a:extLst>
          </p:cNvPr>
          <p:cNvSpPr/>
          <p:nvPr/>
        </p:nvSpPr>
        <p:spPr>
          <a:xfrm>
            <a:off x="6278642" y="2107883"/>
            <a:ext cx="7559516" cy="483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Aggregated balances at the customer level to produce consolidated financial positions, enabling comparison of individual customer value and identification of high-balance and low-balance segments.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7906C751-E394-2ED2-8275-DD8CF2E3829C}"/>
              </a:ext>
            </a:extLst>
          </p:cNvPr>
          <p:cNvSpPr/>
          <p:nvPr/>
        </p:nvSpPr>
        <p:spPr>
          <a:xfrm>
            <a:off x="6278642" y="2892028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3FD99B7-11A8-98F6-67FB-7438E83BB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3122533"/>
            <a:ext cx="7559516" cy="2286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F8830EFB-E98A-B05F-9748-073C4C5AC41B}"/>
              </a:ext>
            </a:extLst>
          </p:cNvPr>
          <p:cNvSpPr/>
          <p:nvPr/>
        </p:nvSpPr>
        <p:spPr>
          <a:xfrm>
            <a:off x="6278642" y="3263265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/>
                </a:solidFill>
                <a:latin typeface="Petrona Bold"/>
              </a:rPr>
              <a:t>Average &amp; Median Balance Distribution Insights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767B16C-7AD7-9DC8-2FE4-70E4540A0EC4}"/>
              </a:ext>
            </a:extLst>
          </p:cNvPr>
          <p:cNvSpPr/>
          <p:nvPr/>
        </p:nvSpPr>
        <p:spPr>
          <a:xfrm>
            <a:off x="6278642" y="3618190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Computed descriptive statistics (average, median, range) for customer balances to understand distribution patterns and highlight concentration risks across the customer base.</a:t>
            </a: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ED84E59C-C4A7-F631-DA6A-CB2945DEE435}"/>
              </a:ext>
            </a:extLst>
          </p:cNvPr>
          <p:cNvSpPr/>
          <p:nvPr/>
        </p:nvSpPr>
        <p:spPr>
          <a:xfrm>
            <a:off x="6278642" y="4402336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BE042D2B-6C86-FBA3-24D0-E3D2B4F2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4617006"/>
            <a:ext cx="7559516" cy="2286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487B6AD3-E3F7-5C75-A69E-DAADB74E8EE3}"/>
              </a:ext>
            </a:extLst>
          </p:cNvPr>
          <p:cNvSpPr/>
          <p:nvPr/>
        </p:nvSpPr>
        <p:spPr>
          <a:xfrm>
            <a:off x="6278642" y="4773573"/>
            <a:ext cx="2123837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Product-Level Balance Contribution Breakdown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B50EB6A3-A84A-81E1-214D-1C6B8D3D5C23}"/>
              </a:ext>
            </a:extLst>
          </p:cNvPr>
          <p:cNvSpPr/>
          <p:nvPr/>
        </p:nvSpPr>
        <p:spPr>
          <a:xfrm>
            <a:off x="6278641" y="5128497"/>
            <a:ext cx="8232487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Segmented balances by account type (savings, current, salary, fixed deposit) to measure which product </a:t>
            </a:r>
          </a:p>
          <a:p>
            <a:pPr>
              <a:lnSpc>
                <a:spcPts val="1950"/>
              </a:lnSpc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categories drive total customer value and to assess reliance on specific deposit products.</a:t>
            </a: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CAD6A02A-E8A8-792F-79D0-743C7F0921D0}"/>
              </a:ext>
            </a:extLst>
          </p:cNvPr>
          <p:cNvSpPr/>
          <p:nvPr/>
        </p:nvSpPr>
        <p:spPr>
          <a:xfrm>
            <a:off x="6278642" y="57254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D3D27D05-EC1C-3B45-2CC2-898A2981B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5857994"/>
            <a:ext cx="7559516" cy="22860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61B78B3D-4B97-354F-C20E-922B66AE119D}"/>
              </a:ext>
            </a:extLst>
          </p:cNvPr>
          <p:cNvSpPr/>
          <p:nvPr/>
        </p:nvSpPr>
        <p:spPr>
          <a:xfrm>
            <a:off x="6278642" y="6030397"/>
            <a:ext cx="3276175" cy="27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IN" sz="1600" dirty="0">
                <a:solidFill>
                  <a:schemeClr val="bg1"/>
                </a:solidFill>
                <a:latin typeface="Petrona Bold"/>
              </a:rPr>
              <a:t>Customer Tiering &amp; Financial Classification</a:t>
            </a:r>
            <a:endParaRPr lang="en-US" sz="1600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3059F98C-D59D-D168-6E76-AC0D05116B18}"/>
              </a:ext>
            </a:extLst>
          </p:cNvPr>
          <p:cNvSpPr/>
          <p:nvPr/>
        </p:nvSpPr>
        <p:spPr>
          <a:xfrm>
            <a:off x="6278642" y="6385322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Grouped customers into balance tiers (e.g., &lt;50k, 50k–1L, 1L–5L, &gt;5L) to classify financial health and prioritize customer groups for retention, upsell, and relationship management strategies.</a:t>
            </a:r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8792FF38-2FC2-75C5-EC4E-CFF73A7A9F43}"/>
              </a:ext>
            </a:extLst>
          </p:cNvPr>
          <p:cNvSpPr/>
          <p:nvPr/>
        </p:nvSpPr>
        <p:spPr>
          <a:xfrm>
            <a:off x="6278642" y="7205151"/>
            <a:ext cx="7559516" cy="2738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4027061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313" y="623768"/>
            <a:ext cx="5678924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Branch Performance Dashboard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793313" y="1549122"/>
            <a:ext cx="7557373" cy="1332071"/>
          </a:xfrm>
          <a:prstGeom prst="roundRect">
            <a:avLst>
              <a:gd name="adj" fmla="val 5492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13" y="1533882"/>
            <a:ext cx="7557373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20" y="1328142"/>
            <a:ext cx="441960" cy="4419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83656" y="1438632"/>
            <a:ext cx="17668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955834" y="1917382"/>
            <a:ext cx="193369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Deposit Inflow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955834" y="2247424"/>
            <a:ext cx="72323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Rank branches by sum of account balances to identify high-performing locations and allocate resources effectively.</a:t>
            </a:r>
            <a:endParaRPr lang="en-US" sz="1150" dirty="0"/>
          </a:p>
        </p:txBody>
      </p:sp>
      <p:sp>
        <p:nvSpPr>
          <p:cNvPr id="10" name="Shape 5"/>
          <p:cNvSpPr/>
          <p:nvPr/>
        </p:nvSpPr>
        <p:spPr>
          <a:xfrm>
            <a:off x="793313" y="3249454"/>
            <a:ext cx="7557373" cy="1332071"/>
          </a:xfrm>
          <a:prstGeom prst="roundRect">
            <a:avLst>
              <a:gd name="adj" fmla="val 5492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13" y="3234214"/>
            <a:ext cx="7557373" cy="6096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20" y="3028474"/>
            <a:ext cx="441960" cy="44196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83656" y="3138964"/>
            <a:ext cx="17668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955834" y="3617714"/>
            <a:ext cx="193369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Transaction Volume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955834" y="3947755"/>
            <a:ext cx="72323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 monthly transactions per branch to measure operational capacity and customer engagement levels.</a:t>
            </a:r>
            <a:endParaRPr lang="en-US" sz="1150" dirty="0"/>
          </a:p>
        </p:txBody>
      </p:sp>
      <p:sp>
        <p:nvSpPr>
          <p:cNvPr id="16" name="Shape 9"/>
          <p:cNvSpPr/>
          <p:nvPr/>
        </p:nvSpPr>
        <p:spPr>
          <a:xfrm>
            <a:off x="793313" y="4949785"/>
            <a:ext cx="7557373" cy="1096447"/>
          </a:xfrm>
          <a:prstGeom prst="roundRect">
            <a:avLst>
              <a:gd name="adj" fmla="val 6672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13" y="4934545"/>
            <a:ext cx="7557373" cy="6096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20" y="4728805"/>
            <a:ext cx="441960" cy="44196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483656" y="4839295"/>
            <a:ext cx="17668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350" dirty="0"/>
          </a:p>
        </p:txBody>
      </p:sp>
      <p:sp>
        <p:nvSpPr>
          <p:cNvPr id="20" name="Text 11"/>
          <p:cNvSpPr/>
          <p:nvPr/>
        </p:nvSpPr>
        <p:spPr>
          <a:xfrm>
            <a:off x="955834" y="5318046"/>
            <a:ext cx="193369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Account Growth Rate</a:t>
            </a:r>
            <a:endParaRPr lang="en-US" sz="1500" dirty="0"/>
          </a:p>
        </p:txBody>
      </p:sp>
      <p:sp>
        <p:nvSpPr>
          <p:cNvPr id="21" name="Text 12"/>
          <p:cNvSpPr/>
          <p:nvPr/>
        </p:nvSpPr>
        <p:spPr>
          <a:xfrm>
            <a:off x="955834" y="5648087"/>
            <a:ext cx="723233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new account openings by branch to assess local market penetration and sales effectiveness.</a:t>
            </a:r>
            <a:endParaRPr lang="en-US" sz="1150" dirty="0"/>
          </a:p>
        </p:txBody>
      </p:sp>
      <p:sp>
        <p:nvSpPr>
          <p:cNvPr id="22" name="Shape 13"/>
          <p:cNvSpPr/>
          <p:nvPr/>
        </p:nvSpPr>
        <p:spPr>
          <a:xfrm>
            <a:off x="793313" y="6414492"/>
            <a:ext cx="7557373" cy="1332071"/>
          </a:xfrm>
          <a:prstGeom prst="roundRect">
            <a:avLst>
              <a:gd name="adj" fmla="val 5492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13" y="6399252"/>
            <a:ext cx="7557373" cy="6096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20" y="6193512"/>
            <a:ext cx="441960" cy="44196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483656" y="6304002"/>
            <a:ext cx="17668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350" dirty="0"/>
          </a:p>
        </p:txBody>
      </p:sp>
      <p:sp>
        <p:nvSpPr>
          <p:cNvPr id="26" name="Text 15"/>
          <p:cNvSpPr/>
          <p:nvPr/>
        </p:nvSpPr>
        <p:spPr>
          <a:xfrm>
            <a:off x="955834" y="6782753"/>
            <a:ext cx="228564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Channel Mix Distribution</a:t>
            </a:r>
            <a:endParaRPr lang="en-US" sz="1500" dirty="0"/>
          </a:p>
        </p:txBody>
      </p:sp>
      <p:sp>
        <p:nvSpPr>
          <p:cNvPr id="27" name="Text 16"/>
          <p:cNvSpPr/>
          <p:nvPr/>
        </p:nvSpPr>
        <p:spPr>
          <a:xfrm>
            <a:off x="955834" y="7112794"/>
            <a:ext cx="72323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transaction types (ATM vs branch vs online) to optimize staffing and infrastructure investments.</a:t>
            </a:r>
            <a:endParaRPr lang="en-US" sz="11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4C6-EA03-5F3D-95B1-334849BFA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D145AA16-4D3E-B6D3-BE12-B1B877DBE9BE}"/>
              </a:ext>
            </a:extLst>
          </p:cNvPr>
          <p:cNvSpPr/>
          <p:nvPr/>
        </p:nvSpPr>
        <p:spPr>
          <a:xfrm>
            <a:off x="251792" y="224492"/>
            <a:ext cx="14121424" cy="107483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493EA45C-728E-4E72-51A7-980EAF4883E9}"/>
              </a:ext>
            </a:extLst>
          </p:cNvPr>
          <p:cNvSpPr/>
          <p:nvPr/>
        </p:nvSpPr>
        <p:spPr>
          <a:xfrm>
            <a:off x="516834" y="416437"/>
            <a:ext cx="8627167" cy="1055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-- 50. </a:t>
            </a:r>
            <a:r>
              <a:rPr lang="en-US" b="1" dirty="0" err="1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Cureent</a:t>
            </a: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balance left in accounts by customers(who have accounts or cards or both)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WITH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acct AS (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SUM(balance)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sum_account_balance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accounts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pPr>
              <a:lnSpc>
                <a:spcPts val="1950"/>
              </a:lnSpc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sum_txn_amount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transactions t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pPr>
              <a:lnSpc>
                <a:spcPts val="1950"/>
              </a:lnSpc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card_txns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ct.amount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sum_card_txn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cards ca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JOIN accounts a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ca.card_id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c.full_name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COALESCE(ac.sum_account_balance,0)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total_account_balance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COALESCE(tx.sum_txn_amount,0)     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COALESCE(cc.sum_card_txn,0)      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total_card_transactions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ROUND(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COALESCE(ac.sum_account_balance,0)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+ COALESCE(tx.sum_txn_amount,0)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- COALESCE(cc.sum_card_txn,0)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,2)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net_balance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acct ac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card_txns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cc 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cc.customer_id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optional: show only customers who have some accounts/cards/transactions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COALESCE(ac.sum_account_balance,0) &lt;&gt; 0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OR COALESCE(tx.sum_txn_amount,0) &lt;&gt; 0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OR COALESCE(cc.sum_card_txn,0) &lt;&gt; 0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4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DF8D6-3262-6134-A202-961693D3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57" y="2544417"/>
            <a:ext cx="6713459" cy="64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BC589-A28A-851E-2966-26DE7A8F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EBD948B9-18EF-AA7A-5ECA-DDACE6DAE116}"/>
              </a:ext>
            </a:extLst>
          </p:cNvPr>
          <p:cNvSpPr/>
          <p:nvPr/>
        </p:nvSpPr>
        <p:spPr>
          <a:xfrm>
            <a:off x="251792" y="224492"/>
            <a:ext cx="14121424" cy="107483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06FACC6-AFE8-99E8-A63B-15EEB6C5F26D}"/>
              </a:ext>
            </a:extLst>
          </p:cNvPr>
          <p:cNvSpPr/>
          <p:nvPr/>
        </p:nvSpPr>
        <p:spPr>
          <a:xfrm>
            <a:off x="516834" y="416437"/>
            <a:ext cx="8627167" cy="1055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000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-- 51. </a:t>
            </a:r>
            <a:r>
              <a:rPr lang="en-US" sz="2000" b="1" dirty="0" err="1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Cureent</a:t>
            </a:r>
            <a:r>
              <a:rPr lang="en-US" sz="2000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balance left in customers account id(who have accounts or cards or both)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c.full_name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a.balance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account_balance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ROUND(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a.balance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+ COALESCE(t.txn_sum,0)      -- transactions on this account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- COALESCE(ct.card_txn_sum,0) -- card transactions on cards linked to this account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, 2)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net_balance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SUM(amount)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txn_sum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transactions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t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ct.amount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card_txn_sum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cards ca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JOIN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ca.card_id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c.full_name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4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D229E-022A-74FC-E05B-A31D25B0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478" y="3578087"/>
            <a:ext cx="6626088" cy="71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5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50704-7F4E-78FF-05BE-DF3D3E0DC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08B9CDA3-2354-C0D1-60F0-7ECE754543CE}"/>
              </a:ext>
            </a:extLst>
          </p:cNvPr>
          <p:cNvSpPr/>
          <p:nvPr/>
        </p:nvSpPr>
        <p:spPr>
          <a:xfrm>
            <a:off x="251792" y="224492"/>
            <a:ext cx="14121424" cy="107483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7736E1F2-A90F-F58C-EDDC-6119650CC47B}"/>
              </a:ext>
            </a:extLst>
          </p:cNvPr>
          <p:cNvSpPr/>
          <p:nvPr/>
        </p:nvSpPr>
        <p:spPr>
          <a:xfrm>
            <a:off x="516834" y="416437"/>
            <a:ext cx="8627167" cy="1055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000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-- 52. TOP 50 richest customers in our bank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WITH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acct AS 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SUM(balance)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sum_account_balance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accounts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customer_id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pPr>
              <a:lnSpc>
                <a:spcPts val="1950"/>
              </a:lnSpc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t.amount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sum_txn_amount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transactions t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JOIN accounts a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pPr>
              <a:lnSpc>
                <a:spcPts val="1950"/>
              </a:lnSpc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card_txns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ct.amount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sum_card_txn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cards ca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JOIN accounts a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JOIN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ca.card_id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c.full_name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COALESCE(ac.sum_account_balance,0)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total_account_balance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COALESCE(tx.sum_txn_amount,0)     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total_transactions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COALESCE(cc.sum_card_txn,0)      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total_card_transactions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ROUND(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COALESCE(ac.sum_account_balance,0)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+ COALESCE(tx.sum_txn_amount,0)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- COALESCE(cc.sum_card_txn,0)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,2)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net_balance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acct ac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ac.customer_id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tx.customer_id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card_txns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cc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cc.customer_id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COALESCE(ac.sum_account_balance,0) &lt;&gt; 0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net_balance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LIMIT 50;</a:t>
            </a:r>
            <a:endParaRPr lang="en-US" sz="3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2E443-70CF-C3A0-9470-1CC2CFD0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4200939"/>
            <a:ext cx="5838816" cy="67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40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D81BE-A93D-862B-A5CA-EBEB9ECC3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DC31E47F-6AD3-E1FB-B86D-D1D434F3AB83}"/>
              </a:ext>
            </a:extLst>
          </p:cNvPr>
          <p:cNvSpPr/>
          <p:nvPr/>
        </p:nvSpPr>
        <p:spPr>
          <a:xfrm>
            <a:off x="251792" y="224492"/>
            <a:ext cx="14121424" cy="10748308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F21AA69-8841-299D-A172-8011C696FA58}"/>
              </a:ext>
            </a:extLst>
          </p:cNvPr>
          <p:cNvSpPr/>
          <p:nvPr/>
        </p:nvSpPr>
        <p:spPr>
          <a:xfrm>
            <a:off x="516834" y="416437"/>
            <a:ext cx="8627167" cy="1055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2000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-- 53. Accounts that have low balance(Below 10000/-)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c.full_name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c.phone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a.balance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account_balance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ROUND(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a.balance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+ COALESCE(t.txn_sum,0)      -- transactions on this account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- COALESCE(ct.card_txn_sum,0) -- card transactions on cards linked to this account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, 2)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net_balance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accounts a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SUM(amount)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txn_sum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transactions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t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t.account_id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 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, SUM(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ct.amount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card_txn_sum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FROM cards ca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JOIN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card_transactions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ca.card_id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ct.card_id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ca.account_id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a.account_id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ct.account_id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WHERE (ROUND(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a.balance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+ COALESCE(t.txn_sum,0)      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  - COALESCE(ct.card_txn_sum,0) 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 , 2)) &lt;=10000</a:t>
            </a:r>
          </a:p>
          <a:p>
            <a:pPr>
              <a:lnSpc>
                <a:spcPts val="1950"/>
              </a:lnSpc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net_balance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33BC1-D1BF-04D8-F180-D0CB655C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7" y="3286539"/>
            <a:ext cx="6951999" cy="76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48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C359-3F56-8402-257A-99FBFF2E3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6142AE6-D493-0520-8B9D-16DE4ED3A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7EFF0C4-BF57-AB34-2BE4-D59447371394}"/>
              </a:ext>
            </a:extLst>
          </p:cNvPr>
          <p:cNvSpPr/>
          <p:nvPr/>
        </p:nvSpPr>
        <p:spPr>
          <a:xfrm>
            <a:off x="793790" y="3358035"/>
            <a:ext cx="59864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IN" sz="4800" b="1" dirty="0">
                <a:solidFill>
                  <a:srgbClr val="FF8AAF"/>
                </a:solidFill>
                <a:latin typeface="Petrona Bold"/>
              </a:rPr>
              <a:t>Project Summary</a:t>
            </a:r>
            <a:endParaRPr lang="en-US" sz="4650" b="1" dirty="0">
              <a:solidFill>
                <a:srgbClr val="FF8AAF"/>
              </a:solidFill>
              <a:latin typeface="Petrona Bold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9DDCF0E-BB24-0183-2948-1F6350745500}"/>
              </a:ext>
            </a:extLst>
          </p:cNvPr>
          <p:cNvSpPr/>
          <p:nvPr/>
        </p:nvSpPr>
        <p:spPr>
          <a:xfrm>
            <a:off x="793789" y="4299287"/>
            <a:ext cx="13174001" cy="6130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This project involves designing and analyzing a </a:t>
            </a:r>
            <a:r>
              <a:rPr lang="en-US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relational banking database system</a:t>
            </a:r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that integrates core banking entities such as customers, accounts, transactions, cards, merchants, and loans. The objective is to simulate a real-world retail banking environment and perform structured SQL-based analytics to extract business insights. The schema enables tracking of customer onboarding, product usage, financial flows, loan portfolio exposure, card spend behavior, and operational KPIs through a normalized database structure.</a:t>
            </a:r>
          </a:p>
          <a:p>
            <a:endParaRPr lang="en-US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Across 40+ analytical SQL queries, the project demonstrates practical skills in </a:t>
            </a:r>
            <a:r>
              <a:rPr lang="en-US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joins, aggregations, window functions, date/time functions, CTEs, views, and data quality checks</a:t>
            </a:r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, tailored for financial analytics. The final output showcases SQL capability for modeling, reporting, and decision support in banking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2086876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99743-190B-2497-7AC5-F29529682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E28F40-3B11-72C5-FC8E-8C0F8424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8B9678D-576B-A687-E849-7635B204A521}"/>
              </a:ext>
            </a:extLst>
          </p:cNvPr>
          <p:cNvSpPr/>
          <p:nvPr/>
        </p:nvSpPr>
        <p:spPr>
          <a:xfrm>
            <a:off x="793790" y="3358035"/>
            <a:ext cx="59864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IN" sz="4800" b="1" dirty="0">
                <a:solidFill>
                  <a:srgbClr val="FF8AAF"/>
                </a:solidFill>
                <a:latin typeface="Petrona Bold"/>
              </a:rPr>
              <a:t>Impact &amp; Business Value</a:t>
            </a:r>
            <a:endParaRPr lang="en-US" sz="4650" b="1" dirty="0">
              <a:solidFill>
                <a:srgbClr val="FF8AAF"/>
              </a:solidFill>
              <a:latin typeface="Petrona Bold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14AE8D3-C3DD-282F-D8BB-AE36D130D0A2}"/>
              </a:ext>
            </a:extLst>
          </p:cNvPr>
          <p:cNvSpPr/>
          <p:nvPr/>
        </p:nvSpPr>
        <p:spPr>
          <a:xfrm>
            <a:off x="793789" y="4299287"/>
            <a:ext cx="4692611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>
                <a:solidFill>
                  <a:schemeClr val="bg1"/>
                </a:solidFill>
                <a:latin typeface="Petrona Bold"/>
              </a:rPr>
              <a:t>Improved Customer Visibility (360° Insight):</a:t>
            </a:r>
            <a:endParaRPr lang="en-US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283324F9-969F-7EA0-F986-21E0DB5C9E3B}"/>
              </a:ext>
            </a:extLst>
          </p:cNvPr>
          <p:cNvSpPr/>
          <p:nvPr/>
        </p:nvSpPr>
        <p:spPr>
          <a:xfrm>
            <a:off x="793790" y="4641052"/>
            <a:ext cx="13280019" cy="567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Consolidated customer profiles across products (accounts, cards, loans) to identify high-value customers and support targeted retention and cross-sell strategies.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FD59ED7-B1A4-4499-A57C-EB94721B44FB}"/>
              </a:ext>
            </a:extLst>
          </p:cNvPr>
          <p:cNvSpPr/>
          <p:nvPr/>
        </p:nvSpPr>
        <p:spPr>
          <a:xfrm>
            <a:off x="793788" y="5453266"/>
            <a:ext cx="5567255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>
                <a:solidFill>
                  <a:schemeClr val="bg1"/>
                </a:solidFill>
                <a:latin typeface="Petrona Bold"/>
              </a:rPr>
              <a:t>Operational Efficiency in Monitoring Financial Activity:</a:t>
            </a:r>
            <a:endParaRPr lang="en-US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22980816-219A-F8F7-4A7B-6F650805DBFD}"/>
              </a:ext>
            </a:extLst>
          </p:cNvPr>
          <p:cNvSpPr/>
          <p:nvPr/>
        </p:nvSpPr>
        <p:spPr>
          <a:xfrm>
            <a:off x="793790" y="5866129"/>
            <a:ext cx="13280019" cy="567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Built transaction-, branch-, and product-level analytical views that streamline reporting of inflows/outflows, allowing faster detection of inactivity, anomalies, and performance deviations.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13E75218-2B76-6A6F-9941-AC33204B221D}"/>
              </a:ext>
            </a:extLst>
          </p:cNvPr>
          <p:cNvSpPr/>
          <p:nvPr/>
        </p:nvSpPr>
        <p:spPr>
          <a:xfrm>
            <a:off x="793790" y="6798365"/>
            <a:ext cx="5567255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>
                <a:solidFill>
                  <a:schemeClr val="bg1"/>
                </a:solidFill>
                <a:latin typeface="Petrona Bold"/>
              </a:rPr>
              <a:t>Better Risk &amp; Portfolio Oversight:</a:t>
            </a:r>
            <a:endParaRPr lang="en-US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6BE309C-E3A5-55A1-3BEC-29306B67B2BE}"/>
              </a:ext>
            </a:extLst>
          </p:cNvPr>
          <p:cNvSpPr/>
          <p:nvPr/>
        </p:nvSpPr>
        <p:spPr>
          <a:xfrm>
            <a:off x="793792" y="7211228"/>
            <a:ext cx="13280019" cy="567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Loan status, tenure analysis, and default rate monitoring provide a foundational structure for understanding credit exposure and early identification of risk clusters.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A5645332-F3AC-0E41-4CF8-A94FB99973FE}"/>
              </a:ext>
            </a:extLst>
          </p:cNvPr>
          <p:cNvSpPr/>
          <p:nvPr/>
        </p:nvSpPr>
        <p:spPr>
          <a:xfrm>
            <a:off x="793786" y="8143464"/>
            <a:ext cx="5567255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>
                <a:solidFill>
                  <a:schemeClr val="bg1"/>
                </a:solidFill>
                <a:latin typeface="Petrona Bold"/>
              </a:rPr>
              <a:t>Revenue Enablement Through Product Analytics:</a:t>
            </a:r>
            <a:endParaRPr lang="en-US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34F67364-E488-811B-1490-0A390EE83FEF}"/>
              </a:ext>
            </a:extLst>
          </p:cNvPr>
          <p:cNvSpPr/>
          <p:nvPr/>
        </p:nvSpPr>
        <p:spPr>
          <a:xfrm>
            <a:off x="793788" y="8556327"/>
            <a:ext cx="13280019" cy="567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Card and merchant spend insights, interest and fee tracking, and product penetration metrics help highlight growth opportunities across banking channels and product lines.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D0088E66-206A-CCCA-F84D-41D18BA6BA8F}"/>
              </a:ext>
            </a:extLst>
          </p:cNvPr>
          <p:cNvSpPr/>
          <p:nvPr/>
        </p:nvSpPr>
        <p:spPr>
          <a:xfrm>
            <a:off x="793785" y="9488563"/>
            <a:ext cx="5567255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>
                <a:solidFill>
                  <a:schemeClr val="bg1"/>
                </a:solidFill>
                <a:latin typeface="Petrona Bold"/>
              </a:rPr>
              <a:t>Strategic Decision Support:</a:t>
            </a:r>
            <a:endParaRPr lang="en-US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6C6C737-9712-FFEB-1F6C-EE453E4455BD}"/>
              </a:ext>
            </a:extLst>
          </p:cNvPr>
          <p:cNvSpPr/>
          <p:nvPr/>
        </p:nvSpPr>
        <p:spPr>
          <a:xfrm>
            <a:off x="793785" y="9827043"/>
            <a:ext cx="13280019" cy="567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Period-based KPIs, balance tiering, and customer segmentation enable scenario evaluation and resource prioritization, supporting decisions for marketing, branch performance management, and portfolio optimization.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422"/>
            <a:ext cx="642401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Time-Series Analysis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794748"/>
            <a:ext cx="22860" cy="4199453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4" name="Shape 2"/>
          <p:cNvSpPr/>
          <p:nvPr/>
        </p:nvSpPr>
        <p:spPr>
          <a:xfrm>
            <a:off x="6636425" y="1974652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7123867" y="179474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1255" y="1818620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691057" y="1853208"/>
            <a:ext cx="277356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Month-over-Month Growth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2234208"/>
            <a:ext cx="567082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deposit growth rates using LAG window functions to identify acceleration or deceleration trends in customer savings behavior.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83673" y="2995255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0" name="Shape 8"/>
          <p:cNvSpPr/>
          <p:nvPr/>
        </p:nvSpPr>
        <p:spPr>
          <a:xfrm>
            <a:off x="7123867" y="2815352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1255" y="2839224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165783" y="2873812"/>
            <a:ext cx="272045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Rolling 7-Day Withdrawals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65783" y="3254812"/>
            <a:ext cx="567082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moving averages of withdrawal activity using window frames for liquidity forecasting and cash reserve management.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636425" y="3875008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5" name="Shape 13"/>
          <p:cNvSpPr/>
          <p:nvPr/>
        </p:nvSpPr>
        <p:spPr>
          <a:xfrm>
            <a:off x="7123867" y="3695105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1255" y="3718977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3815358" y="3753564"/>
            <a:ext cx="264926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Running Account Balance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4134564"/>
            <a:ext cx="5670828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cumulative balance tracking with SUM() OVER (PARTITION BY account_id ORDER BY txn_timestamp) for historical balance reconstruction.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83673" y="4754761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20" name="Shape 18"/>
          <p:cNvSpPr/>
          <p:nvPr/>
        </p:nvSpPr>
        <p:spPr>
          <a:xfrm>
            <a:off x="7123867" y="457485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81255" y="4598730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165783" y="4633317"/>
            <a:ext cx="304169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Quarterly Transaction Trends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65783" y="5014317"/>
            <a:ext cx="567082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 transactions by quarter using DATE_TRUNC to reveal seasonal patterns and year-over-year comparisons.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793790" y="6185535"/>
            <a:ext cx="13042821" cy="722709"/>
          </a:xfrm>
          <a:prstGeom prst="roundRect">
            <a:avLst>
              <a:gd name="adj" fmla="val 9887"/>
            </a:avLst>
          </a:prstGeom>
          <a:solidFill>
            <a:srgbClr val="1C113B"/>
          </a:solidFill>
          <a:ln/>
        </p:spPr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11" y="6447353"/>
            <a:ext cx="212646" cy="170021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346478" y="6398062"/>
            <a:ext cx="123201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Window functions enable sophisticated time-series analytics without complex self-joins, improving both query performance and code readability.</a:t>
            </a:r>
            <a:endParaRPr lang="en-US" sz="1300" dirty="0"/>
          </a:p>
        </p:txBody>
      </p:sp>
      <p:sp>
        <p:nvSpPr>
          <p:cNvPr id="27" name="Shape 24"/>
          <p:cNvSpPr/>
          <p:nvPr/>
        </p:nvSpPr>
        <p:spPr>
          <a:xfrm>
            <a:off x="793790" y="7099578"/>
            <a:ext cx="13042821" cy="2976801"/>
          </a:xfrm>
          <a:prstGeom prst="roundRect">
            <a:avLst>
              <a:gd name="adj" fmla="val 2400"/>
            </a:avLst>
          </a:prstGeom>
          <a:solidFill>
            <a:srgbClr val="191231"/>
          </a:solidFill>
          <a:ln/>
        </p:spPr>
      </p:sp>
      <p:sp>
        <p:nvSpPr>
          <p:cNvPr id="28" name="Shape 25"/>
          <p:cNvSpPr/>
          <p:nvPr/>
        </p:nvSpPr>
        <p:spPr>
          <a:xfrm>
            <a:off x="785336" y="7099578"/>
            <a:ext cx="13059728" cy="2976801"/>
          </a:xfrm>
          <a:prstGeom prst="roundRect">
            <a:avLst>
              <a:gd name="adj" fmla="val 857"/>
            </a:avLst>
          </a:prstGeom>
          <a:solidFill>
            <a:srgbClr val="191231"/>
          </a:solidFill>
          <a:ln/>
        </p:spPr>
      </p:sp>
      <p:sp>
        <p:nvSpPr>
          <p:cNvPr id="29" name="Text 26"/>
          <p:cNvSpPr/>
          <p:nvPr/>
        </p:nvSpPr>
        <p:spPr>
          <a:xfrm>
            <a:off x="955358" y="7227094"/>
            <a:ext cx="12719685" cy="27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Running balance with window function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account_id, 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txn_timestamp,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amount,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SUM(amount) OVER (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PARTITION BY account_id 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ORDER BY txn_timestamp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) AS running_balance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transactions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account_id, txn_timestamp;</a:t>
            </a:r>
            <a:endParaRPr lang="en-US" sz="13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821A1-8AAB-3603-CCEE-657B7D3E3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AD13310-DF17-319F-DBD9-7C98B09E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5780850-C4CD-5C39-A681-01D4C43E6D99}"/>
              </a:ext>
            </a:extLst>
          </p:cNvPr>
          <p:cNvSpPr/>
          <p:nvPr/>
        </p:nvSpPr>
        <p:spPr>
          <a:xfrm>
            <a:off x="793790" y="2854457"/>
            <a:ext cx="59864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IN" sz="4800" b="1" dirty="0">
                <a:solidFill>
                  <a:srgbClr val="FF8AAF"/>
                </a:solidFill>
                <a:latin typeface="Petrona Bold"/>
              </a:rPr>
              <a:t>Business Recommendations</a:t>
            </a:r>
            <a:endParaRPr lang="en-US" sz="4650" b="1" dirty="0">
              <a:solidFill>
                <a:srgbClr val="FF8AAF"/>
              </a:solidFill>
              <a:latin typeface="Petrona Bold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2ACCFE1-E2EF-F297-C741-7FFDE9256211}"/>
              </a:ext>
            </a:extLst>
          </p:cNvPr>
          <p:cNvSpPr/>
          <p:nvPr/>
        </p:nvSpPr>
        <p:spPr>
          <a:xfrm>
            <a:off x="793788" y="3848719"/>
            <a:ext cx="7462315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1"/>
                </a:solidFill>
                <a:latin typeface="Petrona Bold"/>
              </a:rPr>
              <a:t>Increase Cross-Selling to High-Balance, Low-Product Customers:</a:t>
            </a:r>
            <a:endParaRPr lang="en-US" sz="2000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321C741-FA0F-6EF6-1773-0BCD8E9496F6}"/>
              </a:ext>
            </a:extLst>
          </p:cNvPr>
          <p:cNvSpPr/>
          <p:nvPr/>
        </p:nvSpPr>
        <p:spPr>
          <a:xfrm>
            <a:off x="793790" y="4216988"/>
            <a:ext cx="13280019" cy="567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Customer balance tiering shows a segment holding high deposits but with few products (e.g., no cards or loans).</a:t>
            </a:r>
            <a:b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Recommend launching </a:t>
            </a:r>
            <a:r>
              <a:rPr lang="en-US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targeted product bundling offers</a:t>
            </a: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(credit cards, investment/FD advisory, personal loans) to increase product penetration and improve revenue per customer.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07C7D6E9-C929-3E3C-69BB-9D7A0B9F10F4}"/>
              </a:ext>
            </a:extLst>
          </p:cNvPr>
          <p:cNvSpPr/>
          <p:nvPr/>
        </p:nvSpPr>
        <p:spPr>
          <a:xfrm>
            <a:off x="793788" y="5161727"/>
            <a:ext cx="8018908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1"/>
                </a:solidFill>
                <a:latin typeface="Petrona Bold"/>
              </a:rPr>
              <a:t>Strengthen Retention Strategy for Dormant/Low-Activity Accounts:</a:t>
            </a:r>
            <a:endParaRPr lang="en-US" sz="2000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C05AF92-8ECC-5A6E-9FC4-52D72B81910E}"/>
              </a:ext>
            </a:extLst>
          </p:cNvPr>
          <p:cNvSpPr/>
          <p:nvPr/>
        </p:nvSpPr>
        <p:spPr>
          <a:xfrm>
            <a:off x="793790" y="5561334"/>
            <a:ext cx="13280019" cy="757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Dormancy and inactivity analysis reveal customers with no transactions in 90+ days.</a:t>
            </a:r>
            <a:b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Recommend </a:t>
            </a:r>
            <a:r>
              <a:rPr lang="en-US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re-engagement campaigns</a:t>
            </a: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(fee waivers, digital channel onboarding, rewards for first transaction) to reduce churn risk and maintain deposit base stability.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6FECBC2-D028-FD15-7AFC-567B60392114}"/>
              </a:ext>
            </a:extLst>
          </p:cNvPr>
          <p:cNvSpPr/>
          <p:nvPr/>
        </p:nvSpPr>
        <p:spPr>
          <a:xfrm>
            <a:off x="793790" y="6610778"/>
            <a:ext cx="8018908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>
                <a:solidFill>
                  <a:schemeClr val="bg1"/>
                </a:solidFill>
                <a:latin typeface="Petrona Bold"/>
              </a:rPr>
              <a:t>Optimize Channel Operations Based on Usage Trends:</a:t>
            </a:r>
            <a:endParaRPr lang="en-US" sz="2000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17C9CF3-414A-C789-C89F-131D93D84333}"/>
              </a:ext>
            </a:extLst>
          </p:cNvPr>
          <p:cNvSpPr/>
          <p:nvPr/>
        </p:nvSpPr>
        <p:spPr>
          <a:xfrm>
            <a:off x="793790" y="6980092"/>
            <a:ext cx="13280019" cy="757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Channel mix analytics identify dominant transaction channels (UPI/Online) vs. low-usage channels (branch/ATM).</a:t>
            </a:r>
            <a:br>
              <a:rPr lang="en-IN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en-IN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Recommend shifting branch staff focus to </a:t>
            </a:r>
            <a:r>
              <a:rPr lang="en-IN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advisory roles vs. transactional work</a:t>
            </a:r>
            <a:r>
              <a:rPr lang="en-IN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and investing more in </a:t>
            </a:r>
            <a:r>
              <a:rPr lang="en-IN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digital UX and mobile banking features</a:t>
            </a:r>
            <a:r>
              <a:rPr lang="en-IN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to support demand.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9ACDD2C-A5E0-5CA1-D543-2F4DC620E18C}"/>
              </a:ext>
            </a:extLst>
          </p:cNvPr>
          <p:cNvSpPr/>
          <p:nvPr/>
        </p:nvSpPr>
        <p:spPr>
          <a:xfrm>
            <a:off x="793790" y="8029536"/>
            <a:ext cx="8018908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1"/>
                </a:solidFill>
                <a:latin typeface="Petrona Bold"/>
              </a:rPr>
              <a:t>Prioritize Risk Controls for High Default–Risk Loan Categories:</a:t>
            </a:r>
            <a:endParaRPr lang="en-US" sz="2000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91D140FA-8835-7844-67A5-2332EDE758AB}"/>
              </a:ext>
            </a:extLst>
          </p:cNvPr>
          <p:cNvSpPr/>
          <p:nvPr/>
        </p:nvSpPr>
        <p:spPr>
          <a:xfrm>
            <a:off x="793790" y="8398850"/>
            <a:ext cx="13280019" cy="757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Loan performance analysis highlights categories/regions with higher default ratios.</a:t>
            </a:r>
            <a:b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Recommend </a:t>
            </a:r>
            <a:r>
              <a:rPr lang="en-US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revising credit underwriting thresholds</a:t>
            </a: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, introducing </a:t>
            </a:r>
            <a:r>
              <a:rPr lang="en-US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early warning scorecards</a:t>
            </a: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, and strengthening </a:t>
            </a:r>
            <a:r>
              <a:rPr lang="en-US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collections/monitoring</a:t>
            </a: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for high-risk categories.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B4398D33-3475-4CE7-1622-33FCDACD28F9}"/>
              </a:ext>
            </a:extLst>
          </p:cNvPr>
          <p:cNvSpPr/>
          <p:nvPr/>
        </p:nvSpPr>
        <p:spPr>
          <a:xfrm>
            <a:off x="793790" y="9454145"/>
            <a:ext cx="8018908" cy="37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1"/>
                </a:solidFill>
                <a:latin typeface="Petrona Bold"/>
              </a:rPr>
              <a:t>Merchant Partnerships Based on Category Spend Concentration:</a:t>
            </a:r>
            <a:endParaRPr lang="en-US" sz="2000" b="1" dirty="0">
              <a:solidFill>
                <a:schemeClr val="bg1"/>
              </a:solidFill>
              <a:latin typeface="Petrona Bold"/>
              <a:ea typeface="Inter" panose="020B0604020202020204" charset="0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5DE56D9D-823D-C550-7BA2-F377912D6802}"/>
              </a:ext>
            </a:extLst>
          </p:cNvPr>
          <p:cNvSpPr/>
          <p:nvPr/>
        </p:nvSpPr>
        <p:spPr>
          <a:xfrm>
            <a:off x="793790" y="9823459"/>
            <a:ext cx="13280019" cy="725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Card spend analytics show high spend in specific categories (fuel, groceries, travel).</a:t>
            </a:r>
            <a:b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Recommend forming </a:t>
            </a:r>
            <a:r>
              <a:rPr lang="en-US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co-branded partnerships</a:t>
            </a: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with top merchants, offering </a:t>
            </a:r>
            <a:r>
              <a:rPr lang="en-US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reward multipliers</a:t>
            </a: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and </a:t>
            </a:r>
            <a:r>
              <a:rPr lang="en-US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cashback</a:t>
            </a: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to drive card usage and fee revenue.</a:t>
            </a:r>
            <a:endParaRPr lang="en-US" sz="16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608"/>
            <a:ext cx="69853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Quality &amp; Validation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980843"/>
            <a:ext cx="3787259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Critical Quality Checks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2654260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Banking operations demand impeccable data integrity. Our validation framework identifies anomalies before they impact business decisions.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47041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 Count Audit: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Verifying record completeness across all tables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52142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Orphan Records: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Detecting accounts without valid customer links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57242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Duplicate Detection: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Flagging duplicate email addresses or phone numbers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62343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DOB Validation: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Ensuring date of birth logical consistency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919674" y="1980843"/>
            <a:ext cx="483381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SQL Validation Query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6919674" y="2682597"/>
            <a:ext cx="6924437" cy="5783580"/>
          </a:xfrm>
          <a:prstGeom prst="roundRect">
            <a:avLst>
              <a:gd name="adj" fmla="val 1647"/>
            </a:avLst>
          </a:prstGeom>
          <a:solidFill>
            <a:srgbClr val="191231"/>
          </a:solidFill>
          <a:ln/>
        </p:spPr>
      </p:sp>
      <p:sp>
        <p:nvSpPr>
          <p:cNvPr id="11" name="Shape 9"/>
          <p:cNvSpPr/>
          <p:nvPr/>
        </p:nvSpPr>
        <p:spPr>
          <a:xfrm>
            <a:off x="6908363" y="2682597"/>
            <a:ext cx="6947059" cy="5783580"/>
          </a:xfrm>
          <a:prstGeom prst="roundRect">
            <a:avLst>
              <a:gd name="adj" fmla="val 588"/>
            </a:avLst>
          </a:prstGeom>
          <a:solidFill>
            <a:srgbClr val="191231"/>
          </a:solidFill>
          <a:ln/>
        </p:spPr>
      </p:sp>
      <p:sp>
        <p:nvSpPr>
          <p:cNvPr id="12" name="Text 10"/>
          <p:cNvSpPr/>
          <p:nvPr/>
        </p:nvSpPr>
        <p:spPr>
          <a:xfrm>
            <a:off x="7135178" y="2852618"/>
            <a:ext cx="6493431" cy="544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Detect orphan account records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a.account_id,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a.customer_id,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a.balance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accounts a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 customers c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ON a.customer_id = c.customer_id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c.customer_id IS NULL;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Check for duplicate emails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email,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COUNT(*) AS duplicate_count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customers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email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HAVING COUNT(*) &gt; 1;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8976479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1C113B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9320570"/>
            <a:ext cx="283488" cy="22681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30906" y="9259967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quality checks prevent downstream analytics errors and ensure regulatory compliance. Regular validation maintains trust in reporting metrics.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642" y="624245"/>
            <a:ext cx="5824895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&amp; Account Analytics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278642" y="138172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1628061"/>
            <a:ext cx="7559516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78642" y="1752957"/>
            <a:ext cx="232374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Geographic Distribution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278642" y="2107883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customer concentration by state to optimize branch placement and regional marketing strategies.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278642" y="2892028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3122533"/>
            <a:ext cx="7559516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78642" y="3263265"/>
            <a:ext cx="207954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Onboarding Trends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278642" y="3618190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monthly customer acquisition patterns using DATE_TRUNC functions to identify seasonal growth opportunities.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6278642" y="4402336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4617006"/>
            <a:ext cx="7559516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78642" y="4773573"/>
            <a:ext cx="2123837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Account Status Health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278642" y="5128498"/>
            <a:ext cx="7559516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active, dormant, and closed accounts per branch to assess operational performance.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6278642" y="5659160"/>
            <a:ext cx="15835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42" y="5857994"/>
            <a:ext cx="7559516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278642" y="6030397"/>
            <a:ext cx="21509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High-Value Customers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6278642" y="6385322"/>
            <a:ext cx="75595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top 20 customers by total balance across all accounts for personalized relationship management.</a:t>
            </a:r>
            <a:endParaRPr lang="en-US" sz="1200" dirty="0"/>
          </a:p>
        </p:txBody>
      </p:sp>
      <p:sp>
        <p:nvSpPr>
          <p:cNvPr id="20" name="Shape 13"/>
          <p:cNvSpPr/>
          <p:nvPr/>
        </p:nvSpPr>
        <p:spPr>
          <a:xfrm>
            <a:off x="6278642" y="7205151"/>
            <a:ext cx="7559516" cy="2738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21" name="Text 14"/>
          <p:cNvSpPr/>
          <p:nvPr/>
        </p:nvSpPr>
        <p:spPr>
          <a:xfrm>
            <a:off x="6278642" y="7533442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SQL Analytics</a:t>
            </a:r>
            <a:endParaRPr lang="en-US" sz="1950" dirty="0"/>
          </a:p>
        </p:txBody>
      </p:sp>
      <p:sp>
        <p:nvSpPr>
          <p:cNvPr id="22" name="Shape 15"/>
          <p:cNvSpPr/>
          <p:nvPr/>
        </p:nvSpPr>
        <p:spPr>
          <a:xfrm>
            <a:off x="6278642" y="8019693"/>
            <a:ext cx="7559516" cy="2265521"/>
          </a:xfrm>
          <a:prstGeom prst="roundRect">
            <a:avLst>
              <a:gd name="adj" fmla="val 2937"/>
            </a:avLst>
          </a:prstGeom>
          <a:solidFill>
            <a:srgbClr val="191231"/>
          </a:solidFill>
          <a:ln/>
        </p:spPr>
      </p:sp>
      <p:sp>
        <p:nvSpPr>
          <p:cNvPr id="23" name="Shape 16"/>
          <p:cNvSpPr/>
          <p:nvPr/>
        </p:nvSpPr>
        <p:spPr>
          <a:xfrm>
            <a:off x="5677324" y="8083032"/>
            <a:ext cx="8833805" cy="288976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24" name="Text 17"/>
          <p:cNvSpPr/>
          <p:nvPr/>
        </p:nvSpPr>
        <p:spPr>
          <a:xfrm>
            <a:off x="5738191" y="8195464"/>
            <a:ext cx="5574346" cy="2027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-- 1. Customers by state (distribution)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state,COUNT</a:t>
            </a:r>
            <a:r>
              <a:rPr lang="en-US" sz="1600" dirty="0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customer_id</a:t>
            </a:r>
            <a:r>
              <a:rPr lang="en-US" sz="1600" dirty="0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Total_customers</a:t>
            </a:r>
            <a:endParaRPr lang="en-US" sz="1600" dirty="0">
              <a:solidFill>
                <a:srgbClr val="E0D6DE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state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Total_customers</a:t>
            </a:r>
            <a:r>
              <a:rPr lang="en-US" sz="1600" dirty="0">
                <a:solidFill>
                  <a:srgbClr val="E0D6DE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DESC;</a:t>
            </a: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B636ECA-BDAB-EF9E-C980-F00DFB782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1317" y="8106725"/>
            <a:ext cx="2716545" cy="2603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07E70429-A96A-951F-D06A-4EE727ECCF6B}"/>
              </a:ext>
            </a:extLst>
          </p:cNvPr>
          <p:cNvSpPr/>
          <p:nvPr/>
        </p:nvSpPr>
        <p:spPr>
          <a:xfrm>
            <a:off x="257184" y="224493"/>
            <a:ext cx="14121424" cy="261147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3" name="Shape 16">
            <a:extLst>
              <a:ext uri="{FF2B5EF4-FFF2-40B4-BE49-F238E27FC236}">
                <a16:creationId xmlns:a16="http://schemas.microsoft.com/office/drawing/2014/main" id="{5E0243B8-CFAA-B022-BE07-859A4B9D7B14}"/>
              </a:ext>
            </a:extLst>
          </p:cNvPr>
          <p:cNvSpPr/>
          <p:nvPr/>
        </p:nvSpPr>
        <p:spPr>
          <a:xfrm>
            <a:off x="254488" y="3027910"/>
            <a:ext cx="14121424" cy="3531916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0B2897B1-AD5D-C91A-B3A0-040433E6E5C8}"/>
              </a:ext>
            </a:extLst>
          </p:cNvPr>
          <p:cNvSpPr/>
          <p:nvPr/>
        </p:nvSpPr>
        <p:spPr>
          <a:xfrm>
            <a:off x="516834" y="416438"/>
            <a:ext cx="9382539" cy="1650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-- 2. New customers by month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DATE_TRUNC('month',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created_at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month, COUNT(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new_customers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1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1;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3476-D9B3-0A46-08B7-291ED33F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941" y="389933"/>
            <a:ext cx="3623623" cy="2247249"/>
          </a:xfrm>
          <a:prstGeom prst="rect">
            <a:avLst/>
          </a:prstGeom>
        </p:spPr>
      </p:pic>
      <p:sp>
        <p:nvSpPr>
          <p:cNvPr id="7" name="Text 17">
            <a:extLst>
              <a:ext uri="{FF2B5EF4-FFF2-40B4-BE49-F238E27FC236}">
                <a16:creationId xmlns:a16="http://schemas.microsoft.com/office/drawing/2014/main" id="{776F3A58-AAD0-553D-9C07-2999D4B57908}"/>
              </a:ext>
            </a:extLst>
          </p:cNvPr>
          <p:cNvSpPr/>
          <p:nvPr/>
        </p:nvSpPr>
        <p:spPr>
          <a:xfrm>
            <a:off x="516835" y="3176097"/>
            <a:ext cx="9647582" cy="2456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-- 3. Accounts by status per branch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b.branch_id,b.branch_name,a.status,COUNT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total_accounts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branches b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accounts a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a.branch_id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b.branch_id,b.branch_name,a.status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b.branch_id,a.status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86153-3370-9A5B-AE15-E0A24ED6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505" y="3808413"/>
            <a:ext cx="4725059" cy="2456077"/>
          </a:xfrm>
          <a:prstGeom prst="rect">
            <a:avLst/>
          </a:prstGeom>
        </p:spPr>
      </p:pic>
      <p:sp>
        <p:nvSpPr>
          <p:cNvPr id="10" name="Shape 16">
            <a:extLst>
              <a:ext uri="{FF2B5EF4-FFF2-40B4-BE49-F238E27FC236}">
                <a16:creationId xmlns:a16="http://schemas.microsoft.com/office/drawing/2014/main" id="{7997EC34-386F-C3BE-3D3A-C11B52389379}"/>
              </a:ext>
            </a:extLst>
          </p:cNvPr>
          <p:cNvSpPr/>
          <p:nvPr/>
        </p:nvSpPr>
        <p:spPr>
          <a:xfrm>
            <a:off x="257184" y="6896805"/>
            <a:ext cx="14121424" cy="3851501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3D6D8749-15DB-D277-D693-E6057D29D59E}"/>
              </a:ext>
            </a:extLst>
          </p:cNvPr>
          <p:cNvSpPr/>
          <p:nvPr/>
        </p:nvSpPr>
        <p:spPr>
          <a:xfrm>
            <a:off x="516835" y="7044993"/>
            <a:ext cx="9117495" cy="3511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-- 4. Top branches by total deposit balance (sum of balances)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b.branch_id,b.branch_name,SUM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a.balance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total_diposit_balance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branches b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LEFT JOIN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accounts a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a.branch_id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b.branch_id,b.branch_name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total_diposit_balance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DESC;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F15510-030F-E2DB-23DC-25ADE379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505" y="7726017"/>
            <a:ext cx="4725059" cy="28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1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17043-D15E-0157-AD8B-7600C29BA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">
            <a:extLst>
              <a:ext uri="{FF2B5EF4-FFF2-40B4-BE49-F238E27FC236}">
                <a16:creationId xmlns:a16="http://schemas.microsoft.com/office/drawing/2014/main" id="{4C697E16-F707-E9CE-B596-D76D68CE24DF}"/>
              </a:ext>
            </a:extLst>
          </p:cNvPr>
          <p:cNvSpPr/>
          <p:nvPr/>
        </p:nvSpPr>
        <p:spPr>
          <a:xfrm>
            <a:off x="257184" y="224493"/>
            <a:ext cx="14121424" cy="296928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3" name="Shape 16">
            <a:extLst>
              <a:ext uri="{FF2B5EF4-FFF2-40B4-BE49-F238E27FC236}">
                <a16:creationId xmlns:a16="http://schemas.microsoft.com/office/drawing/2014/main" id="{4CE10FD1-3A4B-2582-05C0-E889D052BE5E}"/>
              </a:ext>
            </a:extLst>
          </p:cNvPr>
          <p:cNvSpPr/>
          <p:nvPr/>
        </p:nvSpPr>
        <p:spPr>
          <a:xfrm>
            <a:off x="254488" y="3402814"/>
            <a:ext cx="14121424" cy="2335377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D73D831A-BBB4-DEC3-931B-7307192F4EE2}"/>
              </a:ext>
            </a:extLst>
          </p:cNvPr>
          <p:cNvSpPr/>
          <p:nvPr/>
        </p:nvSpPr>
        <p:spPr>
          <a:xfrm>
            <a:off x="516834" y="416438"/>
            <a:ext cx="9382539" cy="2316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-- 5. Top 20 customers by total balance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c.customer_id,c.full_name,c.city,SUM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a.balance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total_balance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customers 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JOIN 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accounts a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a.customer_id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c.customer_id,c.full_name,c.city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total_balance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 DESC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LIMIT 20;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54698B37-FAC4-B5D6-4997-F7BC20966E0F}"/>
              </a:ext>
            </a:extLst>
          </p:cNvPr>
          <p:cNvSpPr/>
          <p:nvPr/>
        </p:nvSpPr>
        <p:spPr>
          <a:xfrm>
            <a:off x="516835" y="3594759"/>
            <a:ext cx="9647582" cy="1573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-- 6. Average balance by account type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account_type,ROUND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(AVG(balance),2)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avg_balance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accounts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account_type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10" name="Shape 16">
            <a:extLst>
              <a:ext uri="{FF2B5EF4-FFF2-40B4-BE49-F238E27FC236}">
                <a16:creationId xmlns:a16="http://schemas.microsoft.com/office/drawing/2014/main" id="{133D1CB0-4BF9-6E5C-4A19-6CB75972216D}"/>
              </a:ext>
            </a:extLst>
          </p:cNvPr>
          <p:cNvSpPr/>
          <p:nvPr/>
        </p:nvSpPr>
        <p:spPr>
          <a:xfrm>
            <a:off x="257184" y="5995295"/>
            <a:ext cx="14121424" cy="4753012"/>
          </a:xfrm>
          <a:prstGeom prst="roundRect">
            <a:avLst>
              <a:gd name="adj" fmla="val 1049"/>
            </a:avLst>
          </a:prstGeom>
          <a:solidFill>
            <a:srgbClr val="191231"/>
          </a:solidFill>
          <a:ln/>
        </p:spPr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B48D50EC-A49C-6EF0-BFB0-FC5602884037}"/>
              </a:ext>
            </a:extLst>
          </p:cNvPr>
          <p:cNvSpPr/>
          <p:nvPr/>
        </p:nvSpPr>
        <p:spPr>
          <a:xfrm>
            <a:off x="516834" y="6214183"/>
            <a:ext cx="9117495" cy="3511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b="1" dirty="0">
                <a:solidFill>
                  <a:srgbClr val="FF66FF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-- 7. Accounts opened per month (trend)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SELECT DATE_TRUNC('Month',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opened_on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), COUNT(*) AS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accounts_opened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FROM accounts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GROUP BY 1</a:t>
            </a:r>
          </a:p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Consolas" pitchFamily="34" charset="-122"/>
                <a:cs typeface="Consolas" pitchFamily="34" charset="-120"/>
              </a:rPr>
              <a:t>ORDER BY 1;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0C340-2DC2-6372-9A35-B192DC67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39" y="1086678"/>
            <a:ext cx="5645427" cy="1942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7AAA38-D98E-6CAA-87AA-C7CD76B2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65" y="3659917"/>
            <a:ext cx="3686802" cy="193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673FC-F8AE-6B19-C304-C65393CDB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7015554"/>
            <a:ext cx="4359967" cy="35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2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287" y="606385"/>
            <a:ext cx="5030986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Penetration Analysis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71287" y="1434346"/>
            <a:ext cx="4243149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3.2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1720453" y="2085975"/>
            <a:ext cx="2344817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Avg Products per Customer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71287" y="2406729"/>
            <a:ext cx="424314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Accounts, cards, and loans combined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93506" y="1434346"/>
            <a:ext cx="4243268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68%</a:t>
            </a:r>
            <a:endParaRPr lang="en-US" sz="3700" dirty="0"/>
          </a:p>
        </p:txBody>
      </p:sp>
      <p:sp>
        <p:nvSpPr>
          <p:cNvPr id="7" name="Text 5"/>
          <p:cNvSpPr/>
          <p:nvPr/>
        </p:nvSpPr>
        <p:spPr>
          <a:xfrm>
            <a:off x="6323409" y="2085975"/>
            <a:ext cx="198334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Cross-Sell Opportunity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5193506" y="2406729"/>
            <a:ext cx="4243268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only one product type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9615845" y="1434346"/>
            <a:ext cx="4243149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42%</a:t>
            </a:r>
            <a:endParaRPr lang="en-US" sz="3700" dirty="0"/>
          </a:p>
        </p:txBody>
      </p:sp>
      <p:sp>
        <p:nvSpPr>
          <p:cNvPr id="10" name="Text 8"/>
          <p:cNvSpPr/>
          <p:nvPr/>
        </p:nvSpPr>
        <p:spPr>
          <a:xfrm>
            <a:off x="10797302" y="2085975"/>
            <a:ext cx="188023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Card Adoption Rate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615845" y="2406729"/>
            <a:ext cx="424314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 holders with active cards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71287" y="2850594"/>
            <a:ext cx="346971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Multi-Product Customer Analysis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64143" y="3347323"/>
            <a:ext cx="13455440" cy="7019092"/>
          </a:xfrm>
          <a:prstGeom prst="roundRect">
            <a:avLst>
              <a:gd name="adj" fmla="val 324"/>
            </a:avLst>
          </a:prstGeom>
          <a:solidFill>
            <a:srgbClr val="191231"/>
          </a:solidFill>
          <a:ln/>
        </p:spPr>
      </p:sp>
      <p:sp>
        <p:nvSpPr>
          <p:cNvPr id="15" name="Text 13"/>
          <p:cNvSpPr/>
          <p:nvPr/>
        </p:nvSpPr>
        <p:spPr>
          <a:xfrm>
            <a:off x="907375" y="3454717"/>
            <a:ext cx="7399377" cy="691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FF66FF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--8. Product penetration using CTEs</a:t>
            </a:r>
            <a:endParaRPr lang="en-US" dirty="0">
              <a:solidFill>
                <a:srgbClr val="FF66FF"/>
              </a:solidFill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 acc AS (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c.customer_id, COUNT(a.*) AS n_accounts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FROM customers c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JOIN accounts a ON c.customer_id = a.customer_id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GROUP BY c.customer_id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card AS (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a.customer_id, COUNT(c.*) AS n_cards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FROM accounts a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JOIN cards c ON a.account_id = c.account_id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GROUP BY a.customer_id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loans AS (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a.customer_id, COUNT(l.*) AS n_loans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FROM accounts a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JOIN loans l ON a.account_id = l.account_id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GROUP BY a.customer_id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c.customer_id, c.full_name,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COALESCE(acc.n_accounts,0) AS accounts,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COALESCE(card.n_cards,0) AS cards,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COALESCE(loans.n_loans,0) AS loans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customers c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 acc ON acc.customer_id = c.customer_id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 card ON card.customer_id = c.customer_id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 loans ON loans.customer_id = c.customer_id</a:t>
            </a:r>
            <a:endParaRPr lang="en-US" sz="16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c.customer_id;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71287" y="10548151"/>
            <a:ext cx="1308782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CTE-based approach efficiently calculates product holdings per customer, enabling targeted cross-sell campaigns and identifying customers ready for product upgrades.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28388E-BBCA-C44B-1B09-E22ED6B30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09" y="3672387"/>
            <a:ext cx="5305758" cy="64655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7554</Words>
  <Application>Microsoft Office PowerPoint</Application>
  <PresentationFormat>Custom</PresentationFormat>
  <Paragraphs>781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Petrona Light</vt:lpstr>
      <vt:lpstr>Inter</vt:lpstr>
      <vt:lpstr>Petrona Bold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Dhiman Chakraborty</cp:lastModifiedBy>
  <cp:revision>5</cp:revision>
  <dcterms:created xsi:type="dcterms:W3CDTF">2025-12-19T14:14:28Z</dcterms:created>
  <dcterms:modified xsi:type="dcterms:W3CDTF">2025-12-27T14:43:20Z</dcterms:modified>
</cp:coreProperties>
</file>